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4" r:id="rId1"/>
  </p:sldMasterIdLst>
  <p:notesMasterIdLst>
    <p:notesMasterId r:id="rId72"/>
  </p:notesMasterIdLst>
  <p:sldIdLst>
    <p:sldId id="538" r:id="rId2"/>
    <p:sldId id="360" r:id="rId3"/>
    <p:sldId id="322" r:id="rId4"/>
    <p:sldId id="325" r:id="rId5"/>
    <p:sldId id="531" r:id="rId6"/>
    <p:sldId id="349" r:id="rId7"/>
    <p:sldId id="321" r:id="rId8"/>
    <p:sldId id="543" r:id="rId9"/>
    <p:sldId id="350" r:id="rId10"/>
    <p:sldId id="327" r:id="rId11"/>
    <p:sldId id="328" r:id="rId12"/>
    <p:sldId id="329" r:id="rId13"/>
    <p:sldId id="330" r:id="rId14"/>
    <p:sldId id="331" r:id="rId15"/>
    <p:sldId id="338" r:id="rId16"/>
    <p:sldId id="339" r:id="rId17"/>
    <p:sldId id="352" r:id="rId18"/>
    <p:sldId id="353" r:id="rId19"/>
    <p:sldId id="341" r:id="rId20"/>
    <p:sldId id="342" r:id="rId21"/>
    <p:sldId id="343" r:id="rId22"/>
    <p:sldId id="344" r:id="rId23"/>
    <p:sldId id="345" r:id="rId24"/>
    <p:sldId id="335" r:id="rId25"/>
    <p:sldId id="336" r:id="rId26"/>
    <p:sldId id="332" r:id="rId27"/>
    <p:sldId id="333" r:id="rId28"/>
    <p:sldId id="340" r:id="rId29"/>
    <p:sldId id="266" r:id="rId30"/>
    <p:sldId id="264" r:id="rId31"/>
    <p:sldId id="268" r:id="rId32"/>
    <p:sldId id="269" r:id="rId33"/>
    <p:sldId id="273" r:id="rId34"/>
    <p:sldId id="308" r:id="rId35"/>
    <p:sldId id="534" r:id="rId36"/>
    <p:sldId id="356" r:id="rId37"/>
    <p:sldId id="357" r:id="rId38"/>
    <p:sldId id="532" r:id="rId39"/>
    <p:sldId id="311" r:id="rId40"/>
    <p:sldId id="312" r:id="rId41"/>
    <p:sldId id="313" r:id="rId42"/>
    <p:sldId id="358" r:id="rId43"/>
    <p:sldId id="346" r:id="rId44"/>
    <p:sldId id="347" r:id="rId45"/>
    <p:sldId id="348" r:id="rId46"/>
    <p:sldId id="540" r:id="rId47"/>
    <p:sldId id="539" r:id="rId48"/>
    <p:sldId id="541" r:id="rId49"/>
    <p:sldId id="542" r:id="rId50"/>
    <p:sldId id="317" r:id="rId51"/>
    <p:sldId id="318" r:id="rId52"/>
    <p:sldId id="319" r:id="rId53"/>
    <p:sldId id="375" r:id="rId54"/>
    <p:sldId id="362" r:id="rId55"/>
    <p:sldId id="364" r:id="rId56"/>
    <p:sldId id="365" r:id="rId57"/>
    <p:sldId id="368" r:id="rId58"/>
    <p:sldId id="535" r:id="rId59"/>
    <p:sldId id="536" r:id="rId60"/>
    <p:sldId id="374" r:id="rId61"/>
    <p:sldId id="544" r:id="rId62"/>
    <p:sldId id="545" r:id="rId63"/>
    <p:sldId id="546" r:id="rId64"/>
    <p:sldId id="547" r:id="rId65"/>
    <p:sldId id="548" r:id="rId66"/>
    <p:sldId id="272" r:id="rId67"/>
    <p:sldId id="337" r:id="rId68"/>
    <p:sldId id="361" r:id="rId69"/>
    <p:sldId id="363" r:id="rId70"/>
    <p:sldId id="537" r:id="rId7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D5D0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385"/>
    <p:restoredTop sz="94688"/>
  </p:normalViewPr>
  <p:slideViewPr>
    <p:cSldViewPr snapToGrid="0" snapToObjects="1" showGuides="1">
      <p:cViewPr varScale="1">
        <p:scale>
          <a:sx n="78" d="100"/>
          <a:sy n="78" d="100"/>
        </p:scale>
        <p:origin x="283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23D69A-AE2D-443D-91E1-C389C60CA7C0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E921DF-5684-4590-AAF7-4D91F876F4D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047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AE4D7-A8C4-40E1-8FA1-A94801171135}" type="datetime1">
              <a:rPr lang="fr-CH" smtClean="0"/>
              <a:t>26.09.2024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10083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5DBA5-691B-492A-BB65-0A6A7C14215C}" type="datetime1">
              <a:rPr lang="fr-CH" smtClean="0"/>
              <a:t>26.09.2024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790062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1CFA-DC83-4875-BB33-C692FC796D35}" type="datetime1">
              <a:rPr lang="fr-CH" smtClean="0"/>
              <a:t>26.09.2024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854124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8C814-0EFD-4D28-9B47-3C8B2FF234AB}" type="datetime1">
              <a:rPr lang="fr-CH" smtClean="0"/>
              <a:t>26.09.2024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60016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C91F1-CBCD-496E-99B4-1BBEDBA28748}" type="datetime1">
              <a:rPr lang="fr-CH" smtClean="0"/>
              <a:t>26.09.2024</a:t>
            </a:fld>
            <a:endParaRPr lang="fr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276296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2D736-A4F0-4FC0-A16B-45334AF5F8D5}" type="datetime1">
              <a:rPr lang="fr-CH" smtClean="0"/>
              <a:t>26.09.2024</a:t>
            </a:fld>
            <a:endParaRPr lang="fr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078016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E3A6E-BB34-4FF8-8D3B-876FD3511EC8}" type="datetime1">
              <a:rPr lang="fr-CH" smtClean="0"/>
              <a:t>26.09.2024</a:t>
            </a:fld>
            <a:endParaRPr lang="fr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138191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3E1CC-BA2A-44A0-9CA2-C2E29DA820CB}" type="datetime1">
              <a:rPr lang="fr-CH" smtClean="0"/>
              <a:t>26.09.2024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057405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8B52C-E40F-41D7-AFFD-53611BEDC288}" type="datetime1">
              <a:rPr lang="fr-CH" smtClean="0"/>
              <a:t>26.09.2024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137131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BBD13-54D2-44C7-9B2A-B6DE116E46F3}" type="datetime1">
              <a:rPr lang="fr-CH" smtClean="0"/>
              <a:t>26.09.2024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782098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26C1A-81FD-48D2-929B-0C1B6D0EC271}" type="datetime1">
              <a:rPr lang="fr-CH" smtClean="0"/>
              <a:t>26.09.2024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267741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BB6FB5-3233-4BFD-8413-0335C3848B81}" type="datetime1">
              <a:rPr lang="fr-CH" smtClean="0"/>
              <a:t>26.09.2024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9FD57A-7E44-4355-B40E-869BE032F94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34960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371600"/>
            <a:ext cx="10972800" cy="1600200"/>
          </a:xfrm>
        </p:spPr>
        <p:txBody>
          <a:bodyPr/>
          <a:lstStyle/>
          <a:p>
            <a:r>
              <a:rPr lang="fr-CH" dirty="0"/>
              <a:t>Cliquez et modifiez le titre</a:t>
            </a:r>
            <a:endParaRPr lang="fr-FR" dirty="0"/>
          </a:p>
        </p:txBody>
      </p:sp>
      <p:sp>
        <p:nvSpPr>
          <p:cNvPr id="9" name="Sous-titre 2"/>
          <p:cNvSpPr>
            <a:spLocks noGrp="1"/>
          </p:cNvSpPr>
          <p:nvPr>
            <p:ph type="subTitle" idx="1"/>
          </p:nvPr>
        </p:nvSpPr>
        <p:spPr>
          <a:xfrm>
            <a:off x="609600" y="3124200"/>
            <a:ext cx="10972800" cy="1143000"/>
          </a:xfrm>
        </p:spPr>
        <p:txBody>
          <a:bodyPr/>
          <a:lstStyle>
            <a:lvl1pPr marL="0" indent="0" algn="ctr">
              <a:buNone/>
              <a:defRPr sz="2000">
                <a:solidFill>
                  <a:srgbClr val="00529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H"/>
              <a:t>Cliquez pour modifier le style des sous-titres du masque</a:t>
            </a:r>
            <a:endParaRPr lang="fr-FR" dirty="0"/>
          </a:p>
        </p:txBody>
      </p:sp>
      <p:sp>
        <p:nvSpPr>
          <p:cNvPr id="6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4267200"/>
            <a:ext cx="10972800" cy="838200"/>
          </a:xfrm>
        </p:spPr>
        <p:txBody>
          <a:bodyPr>
            <a:normAutofit/>
          </a:bodyPr>
          <a:lstStyle>
            <a:lvl1pPr marL="0" indent="0" algn="ctr">
              <a:buNone/>
              <a:defRPr sz="1800" b="0" i="0">
                <a:solidFill>
                  <a:schemeClr val="tx1"/>
                </a:solidFill>
                <a:latin typeface="Times"/>
                <a:cs typeface="Time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14547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96623-01E9-481C-B72B-B4D954B914C8}" type="datetime1">
              <a:rPr lang="fr-CH" smtClean="0"/>
              <a:t>26.09.2024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46CFD-3686-564B-9053-E7D3C2D43B37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90052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tif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tiff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6.gif"/><Relationship Id="rId4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tiff"/><Relationship Id="rId5" Type="http://schemas.openxmlformats.org/officeDocument/2006/relationships/image" Target="../media/image57.tiff"/><Relationship Id="rId4" Type="http://schemas.openxmlformats.org/officeDocument/2006/relationships/image" Target="../media/image56.tif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tiff"/><Relationship Id="rId3" Type="http://schemas.openxmlformats.org/officeDocument/2006/relationships/image" Target="../media/image60.tiff"/><Relationship Id="rId7" Type="http://schemas.openxmlformats.org/officeDocument/2006/relationships/image" Target="../media/image64.png"/><Relationship Id="rId2" Type="http://schemas.openxmlformats.org/officeDocument/2006/relationships/image" Target="../media/image59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tiff"/><Relationship Id="rId5" Type="http://schemas.openxmlformats.org/officeDocument/2006/relationships/image" Target="../media/image62.tiff"/><Relationship Id="rId4" Type="http://schemas.openxmlformats.org/officeDocument/2006/relationships/image" Target="../media/image61.tif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tif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iff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tif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68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tiff"/><Relationship Id="rId4" Type="http://schemas.openxmlformats.org/officeDocument/2006/relationships/image" Target="../media/image69.tif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tiff"/><Relationship Id="rId2" Type="http://schemas.openxmlformats.org/officeDocument/2006/relationships/image" Target="../media/image71.tif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tif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tiff"/><Relationship Id="rId2" Type="http://schemas.openxmlformats.org/officeDocument/2006/relationships/image" Target="../media/image79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2.tiff"/><Relationship Id="rId4" Type="http://schemas.openxmlformats.org/officeDocument/2006/relationships/image" Target="../media/image81.tif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tif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tif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tif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tiff"/><Relationship Id="rId2" Type="http://schemas.openxmlformats.org/officeDocument/2006/relationships/image" Target="../media/image86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9.tiff"/><Relationship Id="rId4" Type="http://schemas.openxmlformats.org/officeDocument/2006/relationships/image" Target="../media/image88.tif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tif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tiff"/><Relationship Id="rId2" Type="http://schemas.openxmlformats.org/officeDocument/2006/relationships/image" Target="../media/image91.tif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gif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gif"/><Relationship Id="rId2" Type="http://schemas.openxmlformats.org/officeDocument/2006/relationships/image" Target="../media/image94.tif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tif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tif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gif"/><Relationship Id="rId2" Type="http://schemas.openxmlformats.org/officeDocument/2006/relationships/image" Target="../media/image98.tif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tiff"/><Relationship Id="rId2" Type="http://schemas.openxmlformats.org/officeDocument/2006/relationships/image" Target="../media/image99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tif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tiff"/><Relationship Id="rId2" Type="http://schemas.openxmlformats.org/officeDocument/2006/relationships/image" Target="../media/image102.tiff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tiff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tiff"/><Relationship Id="rId2" Type="http://schemas.openxmlformats.org/officeDocument/2006/relationships/image" Target="../media/image105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8.tiff"/><Relationship Id="rId4" Type="http://schemas.openxmlformats.org/officeDocument/2006/relationships/image" Target="../media/image107.tiff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emf"/><Relationship Id="rId2" Type="http://schemas.openxmlformats.org/officeDocument/2006/relationships/image" Target="../media/image111.em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gif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1A9B2FB-579C-194D-88F8-62A4D7221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44450"/>
            <a:ext cx="10160000" cy="67691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BF6C8F5-BB1D-5246-84B9-47688AB9FD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239" t="-2" r="6869" b="70030"/>
          <a:stretch/>
        </p:blipFill>
        <p:spPr>
          <a:xfrm>
            <a:off x="2414954" y="132861"/>
            <a:ext cx="3102707" cy="205544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BEB519A-4E6F-3169-AF06-9C98DB88AC63}"/>
              </a:ext>
            </a:extLst>
          </p:cNvPr>
          <p:cNvSpPr txBox="1"/>
          <p:nvPr/>
        </p:nvSpPr>
        <p:spPr>
          <a:xfrm>
            <a:off x="7816647" y="5801032"/>
            <a:ext cx="231172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CH" dirty="0"/>
              <a:t>27-28 septembre 2024</a:t>
            </a:r>
          </a:p>
        </p:txBody>
      </p:sp>
    </p:spTree>
    <p:extLst>
      <p:ext uri="{BB962C8B-B14F-4D97-AF65-F5344CB8AC3E}">
        <p14:creationId xmlns:p14="http://schemas.microsoft.com/office/powerpoint/2010/main" val="3498056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ilung29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1976" y="1666798"/>
            <a:ext cx="2778459" cy="2804971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09800" y="537420"/>
            <a:ext cx="7772400" cy="556592"/>
          </a:xfrm>
        </p:spPr>
        <p:txBody>
          <a:bodyPr>
            <a:normAutofit/>
          </a:bodyPr>
          <a:lstStyle/>
          <a:p>
            <a:r>
              <a:rPr lang="fr-CH" sz="2400" dirty="0">
                <a:latin typeface="+mn-lt"/>
              </a:rPr>
              <a:t>VNI et BPCO: qu’en est-il en 2024?</a:t>
            </a:r>
          </a:p>
        </p:txBody>
      </p:sp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3" cstate="print"/>
          <a:srcRect l="14161" t="36242" r="14440" b="37508"/>
          <a:stretch>
            <a:fillRect/>
          </a:stretch>
        </p:blipFill>
        <p:spPr bwMode="auto">
          <a:xfrm>
            <a:off x="3433431" y="6021288"/>
            <a:ext cx="2265169" cy="666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1">
            <a:extLst>
              <a:ext uri="{FF2B5EF4-FFF2-40B4-BE49-F238E27FC236}">
                <a16:creationId xmlns:a16="http://schemas.microsoft.com/office/drawing/2014/main" id="{BA57C513-910B-3244-B3C5-431876A800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14161" t="36242" r="14440" b="37508"/>
          <a:stretch>
            <a:fillRect/>
          </a:stretch>
        </p:blipFill>
        <p:spPr bwMode="auto">
          <a:xfrm>
            <a:off x="1271464" y="4969290"/>
            <a:ext cx="1997898" cy="587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Image 14" descr="LOGO_HUG_H_PANTONES.png">
            <a:extLst>
              <a:ext uri="{FF2B5EF4-FFF2-40B4-BE49-F238E27FC236}">
                <a16:creationId xmlns:a16="http://schemas.microsoft.com/office/drawing/2014/main" id="{8641F9DB-69C8-AC4B-8973-5EE94B79127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71464" y="5966155"/>
            <a:ext cx="2367688" cy="54435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4B054B8-2AF2-7D4D-B4F7-69C9F983C5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3289" y="4522120"/>
            <a:ext cx="2278711" cy="2270454"/>
          </a:xfrm>
          <a:prstGeom prst="rect">
            <a:avLst/>
          </a:prstGeom>
        </p:spPr>
      </p:pic>
      <p:sp>
        <p:nvSpPr>
          <p:cNvPr id="17" name="Espace réservé du texte 3">
            <a:extLst>
              <a:ext uri="{FF2B5EF4-FFF2-40B4-BE49-F238E27FC236}">
                <a16:creationId xmlns:a16="http://schemas.microsoft.com/office/drawing/2014/main" id="{95532075-FE97-0A4F-A93A-B4BA22083DBA}"/>
              </a:ext>
            </a:extLst>
          </p:cNvPr>
          <p:cNvSpPr txBox="1">
            <a:spLocks/>
          </p:cNvSpPr>
          <p:nvPr/>
        </p:nvSpPr>
        <p:spPr>
          <a:xfrm>
            <a:off x="4262222" y="6035941"/>
            <a:ext cx="3807184" cy="756633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en-US" sz="1800" dirty="0">
                <a:ea typeface="ＭＳ Ｐゴシック" panose="020B0600070205080204" pitchFamily="34" charset="-128"/>
                <a:cs typeface="Times" panose="02020603050405020304" pitchFamily="18" charset="0"/>
              </a:rPr>
              <a:t>Prof. Jean-Paul Janssens</a:t>
            </a:r>
          </a:p>
          <a:p>
            <a:pPr marL="0" indent="0" algn="ctr">
              <a:buNone/>
            </a:pPr>
            <a:r>
              <a:rPr lang="en-US" altLang="en-US" sz="1800" dirty="0">
                <a:ea typeface="ＭＳ Ｐゴシック" panose="020B0600070205080204" pitchFamily="34" charset="-128"/>
                <a:cs typeface="Times" panose="02020603050405020304" pitchFamily="18" charset="0"/>
              </a:rPr>
              <a:t>E-mail: jp.janssens56@gmail.com</a:t>
            </a:r>
          </a:p>
        </p:txBody>
      </p:sp>
      <p:pic>
        <p:nvPicPr>
          <p:cNvPr id="18" name="Picture 7">
            <a:extLst>
              <a:ext uri="{FF2B5EF4-FFF2-40B4-BE49-F238E27FC236}">
                <a16:creationId xmlns:a16="http://schemas.microsoft.com/office/drawing/2014/main" id="{9846B648-4202-CC40-BFD9-D22F8EEAE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5903" y="5288373"/>
            <a:ext cx="2459037" cy="909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Line 4">
            <a:extLst>
              <a:ext uri="{FF2B5EF4-FFF2-40B4-BE49-F238E27FC236}">
                <a16:creationId xmlns:a16="http://schemas.microsoft.com/office/drawing/2014/main" id="{CCCC2E89-5B52-1E40-B3C9-A5416B475A92}"/>
              </a:ext>
            </a:extLst>
          </p:cNvPr>
          <p:cNvSpPr>
            <a:spLocks noChangeShapeType="1"/>
          </p:cNvSpPr>
          <p:nvPr/>
        </p:nvSpPr>
        <p:spPr bwMode="auto">
          <a:xfrm>
            <a:off x="263352" y="1268760"/>
            <a:ext cx="11636188" cy="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fr-CH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9C48E17-A781-D744-AB53-90C24A14F9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43492" y="1443509"/>
            <a:ext cx="7275907" cy="3274158"/>
          </a:xfrm>
          <a:prstGeom prst="rect">
            <a:avLst/>
          </a:prstGeom>
        </p:spPr>
      </p:pic>
      <p:sp>
        <p:nvSpPr>
          <p:cNvPr id="21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10261600" y="6356352"/>
            <a:ext cx="2844800" cy="365125"/>
          </a:xfrm>
        </p:spPr>
        <p:txBody>
          <a:bodyPr/>
          <a:lstStyle/>
          <a:p>
            <a:fld id="{9228A06D-9297-4017-98E4-1145DDAF7B1E}" type="slidenum">
              <a:rPr lang="fr-CH" smtClean="0"/>
              <a:pPr/>
              <a:t>2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369831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71984"/>
            <a:ext cx="9450075" cy="6669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3" name="Groupe 12"/>
          <p:cNvGrpSpPr/>
          <p:nvPr/>
        </p:nvGrpSpPr>
        <p:grpSpPr>
          <a:xfrm>
            <a:off x="3916327" y="2682863"/>
            <a:ext cx="4788337" cy="1304346"/>
            <a:chOff x="2392326" y="2682863"/>
            <a:chExt cx="4788337" cy="1304346"/>
          </a:xfrm>
        </p:grpSpPr>
        <p:sp>
          <p:nvSpPr>
            <p:cNvPr id="5" name="Flèche vers le bas 4"/>
            <p:cNvSpPr/>
            <p:nvPr/>
          </p:nvSpPr>
          <p:spPr>
            <a:xfrm>
              <a:off x="2392326" y="3689498"/>
              <a:ext cx="297711" cy="297711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6" name="Flèche vers le bas 5"/>
            <p:cNvSpPr/>
            <p:nvPr/>
          </p:nvSpPr>
          <p:spPr>
            <a:xfrm>
              <a:off x="3033844" y="3512275"/>
              <a:ext cx="297711" cy="297711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7" name="Flèche vers le bas 6"/>
            <p:cNvSpPr/>
            <p:nvPr/>
          </p:nvSpPr>
          <p:spPr>
            <a:xfrm>
              <a:off x="3675362" y="3356318"/>
              <a:ext cx="297711" cy="297711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8" name="Flèche vers le bas 7"/>
            <p:cNvSpPr/>
            <p:nvPr/>
          </p:nvSpPr>
          <p:spPr>
            <a:xfrm>
              <a:off x="4316880" y="3221627"/>
              <a:ext cx="297711" cy="297711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9" name="Flèche vers le bas 8"/>
            <p:cNvSpPr/>
            <p:nvPr/>
          </p:nvSpPr>
          <p:spPr>
            <a:xfrm>
              <a:off x="4958398" y="3086936"/>
              <a:ext cx="297711" cy="297711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10" name="Flèche vers le bas 9"/>
            <p:cNvSpPr/>
            <p:nvPr/>
          </p:nvSpPr>
          <p:spPr>
            <a:xfrm>
              <a:off x="5599916" y="2952245"/>
              <a:ext cx="297711" cy="297711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11" name="Flèche vers le bas 10"/>
            <p:cNvSpPr/>
            <p:nvPr/>
          </p:nvSpPr>
          <p:spPr>
            <a:xfrm>
              <a:off x="6241434" y="2817554"/>
              <a:ext cx="297711" cy="297711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12" name="Flèche vers le bas 11"/>
            <p:cNvSpPr/>
            <p:nvPr/>
          </p:nvSpPr>
          <p:spPr>
            <a:xfrm>
              <a:off x="6882952" y="2682863"/>
              <a:ext cx="297711" cy="297711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</p:grp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9FD57A-7E44-4355-B40E-869BE032F944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4571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1663" y="24"/>
            <a:ext cx="6048693" cy="6857976"/>
          </a:xfrm>
          <a:prstGeom prst="rect">
            <a:avLst/>
          </a:prstGeom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82350-1016-47CD-B42F-E32B82F3FE56}" type="slidenum">
              <a:rPr lang="fr-CH" smtClean="0"/>
              <a:t>4</a:t>
            </a:fld>
            <a:endParaRPr lang="fr-CH"/>
          </a:p>
        </p:txBody>
      </p:sp>
      <p:sp>
        <p:nvSpPr>
          <p:cNvPr id="6" name="ZoneTexte 5"/>
          <p:cNvSpPr txBox="1"/>
          <p:nvPr/>
        </p:nvSpPr>
        <p:spPr>
          <a:xfrm>
            <a:off x="9120356" y="4005064"/>
            <a:ext cx="2719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i="1" dirty="0"/>
              <a:t>C </a:t>
            </a:r>
            <a:r>
              <a:rPr lang="fr-CH" i="1" dirty="0" err="1"/>
              <a:t>Cantero</a:t>
            </a:r>
            <a:r>
              <a:rPr lang="fr-CH" i="1" dirty="0"/>
              <a:t> et al, </a:t>
            </a:r>
            <a:r>
              <a:rPr lang="fr-CH" i="1" dirty="0" err="1"/>
              <a:t>Chest</a:t>
            </a:r>
            <a:r>
              <a:rPr lang="fr-CH" i="1" dirty="0"/>
              <a:t> 2020</a:t>
            </a:r>
            <a:endParaRPr lang="en-US" i="1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9300D54-65CB-9901-3B1C-AA2616745DA8}"/>
              </a:ext>
            </a:extLst>
          </p:cNvPr>
          <p:cNvSpPr txBox="1"/>
          <p:nvPr/>
        </p:nvSpPr>
        <p:spPr>
          <a:xfrm>
            <a:off x="8673982" y="1699260"/>
            <a:ext cx="1976503" cy="83099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CH" sz="1600" dirty="0"/>
              <a:t>BPCO: 39% du total</a:t>
            </a:r>
          </a:p>
          <a:p>
            <a:pPr algn="ctr"/>
            <a:r>
              <a:rPr lang="fr-CH" sz="1600" dirty="0"/>
              <a:t>Comprend les</a:t>
            </a:r>
          </a:p>
          <a:p>
            <a:pPr algn="ctr"/>
            <a:r>
              <a:rPr lang="fr-CH" sz="1600" dirty="0"/>
              <a:t>«</a:t>
            </a:r>
            <a:r>
              <a:rPr lang="fr-CH" sz="1600" dirty="0" err="1"/>
              <a:t>overlap</a:t>
            </a:r>
            <a:r>
              <a:rPr lang="fr-CH" sz="1600" dirty="0"/>
              <a:t>» syndromes</a:t>
            </a:r>
          </a:p>
        </p:txBody>
      </p:sp>
    </p:spTree>
    <p:extLst>
      <p:ext uri="{BB962C8B-B14F-4D97-AF65-F5344CB8AC3E}">
        <p14:creationId xmlns:p14="http://schemas.microsoft.com/office/powerpoint/2010/main" val="1547992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7489551-E74B-354C-8510-9795238D3E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46"/>
          <a:stretch/>
        </p:blipFill>
        <p:spPr>
          <a:xfrm>
            <a:off x="1916008" y="63255"/>
            <a:ext cx="7469401" cy="671007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4F45C56-AC0F-1D4E-B621-40BF87A5930C}"/>
              </a:ext>
            </a:extLst>
          </p:cNvPr>
          <p:cNvSpPr txBox="1"/>
          <p:nvPr/>
        </p:nvSpPr>
        <p:spPr>
          <a:xfrm>
            <a:off x="3948007" y="93132"/>
            <a:ext cx="249183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CH" sz="1600" i="1" dirty="0"/>
              <a:t>M </a:t>
            </a:r>
            <a:r>
              <a:rPr lang="fr-CH" sz="1600" i="1" dirty="0" err="1"/>
              <a:t>Patout</a:t>
            </a:r>
            <a:r>
              <a:rPr lang="fr-CH" sz="1600" i="1" dirty="0"/>
              <a:t> et al, Thorax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0C1890-B17B-EB44-8EE1-2A849AE67178}"/>
              </a:ext>
            </a:extLst>
          </p:cNvPr>
          <p:cNvSpPr/>
          <p:nvPr/>
        </p:nvSpPr>
        <p:spPr>
          <a:xfrm>
            <a:off x="2093808" y="2277533"/>
            <a:ext cx="7179733" cy="1693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433205-D9F9-4F49-8F82-B1779B033A3E}"/>
              </a:ext>
            </a:extLst>
          </p:cNvPr>
          <p:cNvSpPr/>
          <p:nvPr/>
        </p:nvSpPr>
        <p:spPr>
          <a:xfrm>
            <a:off x="2102273" y="3725336"/>
            <a:ext cx="7179733" cy="1693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87C6CA1-6C10-7D40-B8E9-D2F0DDFBAB32}"/>
              </a:ext>
            </a:extLst>
          </p:cNvPr>
          <p:cNvSpPr/>
          <p:nvPr/>
        </p:nvSpPr>
        <p:spPr>
          <a:xfrm>
            <a:off x="2110738" y="4639737"/>
            <a:ext cx="7179733" cy="1693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9928F2-2BB9-EE44-BFFA-BB60DCBD928D}"/>
              </a:ext>
            </a:extLst>
          </p:cNvPr>
          <p:cNvSpPr/>
          <p:nvPr/>
        </p:nvSpPr>
        <p:spPr>
          <a:xfrm>
            <a:off x="2119203" y="5731939"/>
            <a:ext cx="7179733" cy="1693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B45939-B956-9847-9E1A-A03E08209792}"/>
              </a:ext>
            </a:extLst>
          </p:cNvPr>
          <p:cNvSpPr/>
          <p:nvPr/>
        </p:nvSpPr>
        <p:spPr>
          <a:xfrm>
            <a:off x="2127668" y="6096006"/>
            <a:ext cx="7179733" cy="1693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29A810C-3F5E-ECA8-5472-C16CEBF4D4B5}"/>
              </a:ext>
            </a:extLst>
          </p:cNvPr>
          <p:cNvSpPr txBox="1"/>
          <p:nvPr/>
        </p:nvSpPr>
        <p:spPr>
          <a:xfrm>
            <a:off x="9373092" y="1699260"/>
            <a:ext cx="1751762" cy="73866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CH" sz="1400" dirty="0"/>
              <a:t>BPCO: 32%</a:t>
            </a:r>
          </a:p>
          <a:p>
            <a:pPr algn="ctr"/>
            <a:r>
              <a:rPr lang="fr-CH" sz="1400" dirty="0"/>
              <a:t>Comprend les</a:t>
            </a:r>
          </a:p>
          <a:p>
            <a:pPr algn="ctr"/>
            <a:r>
              <a:rPr lang="fr-CH" sz="1400" dirty="0"/>
              <a:t>«</a:t>
            </a:r>
            <a:r>
              <a:rPr lang="fr-CH" sz="1400" dirty="0" err="1"/>
              <a:t>overlap</a:t>
            </a:r>
            <a:r>
              <a:rPr lang="fr-CH" sz="1400" dirty="0"/>
              <a:t>» syndromes</a:t>
            </a:r>
          </a:p>
        </p:txBody>
      </p:sp>
    </p:spTree>
    <p:extLst>
      <p:ext uri="{BB962C8B-B14F-4D97-AF65-F5344CB8AC3E}">
        <p14:creationId xmlns:p14="http://schemas.microsoft.com/office/powerpoint/2010/main" val="1522417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52650" y="491490"/>
            <a:ext cx="7886700" cy="1395625"/>
          </a:xfrm>
        </p:spPr>
        <p:txBody>
          <a:bodyPr>
            <a:normAutofit/>
          </a:bodyPr>
          <a:lstStyle/>
          <a:p>
            <a:pPr algn="ctr"/>
            <a:r>
              <a:rPr lang="fr-CH" sz="2800" dirty="0">
                <a:latin typeface="+mn-lt"/>
              </a:rPr>
              <a:t>Contraintes physiologiques liées à la BPCO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07395" y="2022051"/>
            <a:ext cx="10612876" cy="3670089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fr-CH" sz="2400" dirty="0"/>
              <a:t>Augmentation de la R</a:t>
            </a:r>
            <a:r>
              <a:rPr lang="fr-CH" sz="2400" baseline="-25000" dirty="0"/>
              <a:t>VA</a:t>
            </a:r>
            <a:endParaRPr lang="fr-CH" sz="2400" dirty="0"/>
          </a:p>
          <a:p>
            <a:pPr>
              <a:lnSpc>
                <a:spcPct val="150000"/>
              </a:lnSpc>
            </a:pPr>
            <a:r>
              <a:rPr lang="fr-CH" sz="2400" dirty="0"/>
              <a:t>Limitation du flux expiratoire, migration en périphérie du point d’égal pression, </a:t>
            </a:r>
            <a:r>
              <a:rPr lang="fr-CH" sz="2400" dirty="0" err="1"/>
              <a:t>collapsibilité</a:t>
            </a:r>
            <a:r>
              <a:rPr lang="fr-CH" sz="2400" dirty="0"/>
              <a:t> expiratoire des PVA et </a:t>
            </a:r>
            <a:r>
              <a:rPr lang="fr-CH" sz="2400" dirty="0" err="1"/>
              <a:t>PEEPi</a:t>
            </a:r>
            <a:endParaRPr lang="fr-CH" sz="2400" dirty="0"/>
          </a:p>
          <a:p>
            <a:pPr>
              <a:lnSpc>
                <a:spcPct val="150000"/>
              </a:lnSpc>
            </a:pPr>
            <a:r>
              <a:rPr lang="fr-CH" sz="2400" dirty="0"/>
              <a:t>Hyperinflation: position géométrique défavorable du diaphragme, compliance du système respiratoire diminuée</a:t>
            </a:r>
          </a:p>
          <a:p>
            <a:pPr>
              <a:lnSpc>
                <a:spcPct val="150000"/>
              </a:lnSpc>
            </a:pPr>
            <a:r>
              <a:rPr lang="fr-CH" sz="2400" dirty="0"/>
              <a:t>Lors d’</a:t>
            </a:r>
            <a:r>
              <a:rPr lang="fr-CH" sz="2400" dirty="0" err="1"/>
              <a:t>Overlap</a:t>
            </a:r>
            <a:r>
              <a:rPr lang="fr-CH" sz="2400" dirty="0"/>
              <a:t> syndrome (OSAS et BPCO), obésité associée</a:t>
            </a: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CCCC2E89-5B52-1E40-B3C9-A5416B475A92}"/>
              </a:ext>
            </a:extLst>
          </p:cNvPr>
          <p:cNvSpPr>
            <a:spLocks noChangeShapeType="1"/>
          </p:cNvSpPr>
          <p:nvPr/>
        </p:nvSpPr>
        <p:spPr bwMode="auto">
          <a:xfrm>
            <a:off x="263352" y="1774599"/>
            <a:ext cx="11636188" cy="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6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694185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6502" y="88433"/>
            <a:ext cx="9600552" cy="6545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7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119192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4488642-FF17-3E49-88C7-411E638C2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8</a:t>
            </a:fld>
            <a:endParaRPr lang="fr-CH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A78F350-06A8-2E42-A4B5-295F652A1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551" y="1015999"/>
            <a:ext cx="11519549" cy="48583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C4BD954-0678-C630-943B-85280AB706D3}"/>
              </a:ext>
            </a:extLst>
          </p:cNvPr>
          <p:cNvSpPr/>
          <p:nvPr/>
        </p:nvSpPr>
        <p:spPr>
          <a:xfrm>
            <a:off x="1946787" y="2290916"/>
            <a:ext cx="2428568" cy="104221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42C46A-CE43-A7AF-8343-E8A0431FD39F}"/>
              </a:ext>
            </a:extLst>
          </p:cNvPr>
          <p:cNvSpPr/>
          <p:nvPr/>
        </p:nvSpPr>
        <p:spPr>
          <a:xfrm>
            <a:off x="7723258" y="2315496"/>
            <a:ext cx="2428568" cy="77183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49647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52650" y="177397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fr-CH" sz="2400" dirty="0">
                <a:latin typeface="+mn-lt"/>
              </a:rPr>
              <a:t>Que nous dit la littérature?</a:t>
            </a:r>
            <a:br>
              <a:rPr lang="fr-CH" sz="2400" dirty="0">
                <a:latin typeface="+mn-lt"/>
              </a:rPr>
            </a:br>
            <a:br>
              <a:rPr lang="fr-CH" sz="2400" dirty="0">
                <a:latin typeface="+mn-lt"/>
              </a:rPr>
            </a:br>
            <a:r>
              <a:rPr lang="fr-CH" sz="2400" dirty="0">
                <a:latin typeface="+mn-lt"/>
              </a:rPr>
              <a:t>Revue des études les plus importantes</a:t>
            </a: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CCCC2E89-5B52-1E40-B3C9-A5416B475A92}"/>
              </a:ext>
            </a:extLst>
          </p:cNvPr>
          <p:cNvSpPr>
            <a:spLocks noChangeShapeType="1"/>
          </p:cNvSpPr>
          <p:nvPr/>
        </p:nvSpPr>
        <p:spPr bwMode="auto">
          <a:xfrm>
            <a:off x="263352" y="3214292"/>
            <a:ext cx="11636188" cy="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fr-CH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9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578238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624" y="1366362"/>
            <a:ext cx="6696744" cy="1774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Connecteur droit 6"/>
          <p:cNvCxnSpPr/>
          <p:nvPr/>
        </p:nvCxnSpPr>
        <p:spPr>
          <a:xfrm>
            <a:off x="2832821" y="3429000"/>
            <a:ext cx="6480720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008" y="260648"/>
            <a:ext cx="3024336" cy="693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501" y="236724"/>
            <a:ext cx="6480720" cy="63813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873" y="205947"/>
            <a:ext cx="6993261" cy="64121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29" name="Groupe 28"/>
          <p:cNvGrpSpPr/>
          <p:nvPr/>
        </p:nvGrpSpPr>
        <p:grpSpPr>
          <a:xfrm>
            <a:off x="1480862" y="-22172"/>
            <a:ext cx="9187139" cy="6858000"/>
            <a:chOff x="0" y="-20558"/>
            <a:chExt cx="9187139" cy="6858000"/>
          </a:xfrm>
        </p:grpSpPr>
        <p:sp>
          <p:nvSpPr>
            <p:cNvPr id="30" name="Rectangle 29"/>
            <p:cNvSpPr/>
            <p:nvPr/>
          </p:nvSpPr>
          <p:spPr>
            <a:xfrm>
              <a:off x="43139" y="-20558"/>
              <a:ext cx="9144000" cy="6858000"/>
            </a:xfrm>
            <a:prstGeom prst="rect">
              <a:avLst/>
            </a:prstGeom>
            <a:solidFill>
              <a:schemeClr val="bg2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pic>
          <p:nvPicPr>
            <p:cNvPr id="31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837657"/>
              <a:ext cx="9144000" cy="118268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6100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76" y="818674"/>
            <a:ext cx="11672873" cy="5101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4264780" y="2391468"/>
            <a:ext cx="6894186" cy="36769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F38E309-233A-F9D8-DB9D-B80D98C7C689}"/>
              </a:ext>
            </a:extLst>
          </p:cNvPr>
          <p:cNvSpPr txBox="1"/>
          <p:nvPr/>
        </p:nvSpPr>
        <p:spPr>
          <a:xfrm>
            <a:off x="8160798" y="5653549"/>
            <a:ext cx="3599255" cy="1015663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pt-BR" sz="2000" b="0" i="0" u="none" strike="noStrike" baseline="0" dirty="0">
                <a:latin typeface="Calibri" panose="020F0502020204030204" pitchFamily="34" charset="0"/>
              </a:rPr>
              <a:t>Réglages du ventilateur:</a:t>
            </a:r>
          </a:p>
          <a:p>
            <a:pPr algn="ctr"/>
            <a:r>
              <a:rPr lang="pt-BR" sz="2000" b="0" i="0" u="none" strike="noStrike" baseline="0" dirty="0">
                <a:latin typeface="Calibri" panose="020F0502020204030204" pitchFamily="34" charset="0"/>
              </a:rPr>
              <a:t> IPAP: 12.9 ± </a:t>
            </a:r>
            <a:r>
              <a:rPr lang="pt-BR" sz="2000" dirty="0">
                <a:latin typeface="Calibri" panose="020F0502020204030204" pitchFamily="34" charset="0"/>
              </a:rPr>
              <a:t>1.8 cmH</a:t>
            </a:r>
            <a:r>
              <a:rPr lang="pt-BR" sz="2000" baseline="-25000" dirty="0">
                <a:latin typeface="Calibri" panose="020F0502020204030204" pitchFamily="34" charset="0"/>
              </a:rPr>
              <a:t>2</a:t>
            </a:r>
            <a:r>
              <a:rPr lang="pt-BR" sz="2000" dirty="0">
                <a:latin typeface="Calibri" panose="020F0502020204030204" pitchFamily="34" charset="0"/>
              </a:rPr>
              <a:t>O; </a:t>
            </a:r>
          </a:p>
          <a:p>
            <a:pPr algn="ctr"/>
            <a:r>
              <a:rPr lang="pt-BR" sz="2000" dirty="0">
                <a:latin typeface="Calibri" panose="020F0502020204030204" pitchFamily="34" charset="0"/>
              </a:rPr>
              <a:t>EPAP</a:t>
            </a:r>
            <a:r>
              <a:rPr lang="pt-BR" sz="2000" b="0" i="0" u="none" strike="noStrike" baseline="0" dirty="0">
                <a:latin typeface="Calibri" panose="020F0502020204030204" pitchFamily="34" charset="0"/>
              </a:rPr>
              <a:t>: 5.1 ± 1.1 cmH</a:t>
            </a:r>
            <a:r>
              <a:rPr lang="pt-BR" sz="2000" b="0" i="0" u="none" strike="noStrike" baseline="-25000" dirty="0">
                <a:latin typeface="Calibri" panose="020F0502020204030204" pitchFamily="34" charset="0"/>
              </a:rPr>
              <a:t>2</a:t>
            </a:r>
            <a:r>
              <a:rPr lang="pt-BR" sz="2000" b="0" i="0" u="none" strike="noStrike" baseline="0" dirty="0">
                <a:latin typeface="Calibri" panose="020F0502020204030204" pitchFamily="34" charset="0"/>
              </a:rPr>
              <a:t>O ; mode ST</a:t>
            </a:r>
            <a:endParaRPr lang="fr-CH" sz="2000" dirty="0"/>
          </a:p>
        </p:txBody>
      </p:sp>
    </p:spTree>
    <p:extLst>
      <p:ext uri="{BB962C8B-B14F-4D97-AF65-F5344CB8AC3E}">
        <p14:creationId xmlns:p14="http://schemas.microsoft.com/office/powerpoint/2010/main" val="1503789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675" y="25793"/>
            <a:ext cx="7102980" cy="658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694982A-329D-B6A4-1EB5-35A166452684}"/>
              </a:ext>
            </a:extLst>
          </p:cNvPr>
          <p:cNvSpPr txBox="1"/>
          <p:nvPr/>
        </p:nvSpPr>
        <p:spPr>
          <a:xfrm>
            <a:off x="8160798" y="1081535"/>
            <a:ext cx="3599255" cy="1015663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pt-BR" sz="2000" b="0" i="0" u="none" strike="noStrike" baseline="0" dirty="0">
                <a:latin typeface="Calibri" panose="020F0502020204030204" pitchFamily="34" charset="0"/>
              </a:rPr>
              <a:t>Réglages du ventilateur:</a:t>
            </a:r>
          </a:p>
          <a:p>
            <a:pPr algn="ctr"/>
            <a:r>
              <a:rPr lang="pt-BR" sz="2000" b="0" i="0" u="none" strike="noStrike" baseline="0" dirty="0">
                <a:latin typeface="Calibri" panose="020F0502020204030204" pitchFamily="34" charset="0"/>
              </a:rPr>
              <a:t> IPAP: 12.9 ± </a:t>
            </a:r>
            <a:r>
              <a:rPr lang="pt-BR" sz="2000" dirty="0">
                <a:latin typeface="Calibri" panose="020F0502020204030204" pitchFamily="34" charset="0"/>
              </a:rPr>
              <a:t>1.8 cmH</a:t>
            </a:r>
            <a:r>
              <a:rPr lang="pt-BR" sz="2000" baseline="-25000" dirty="0">
                <a:latin typeface="Calibri" panose="020F0502020204030204" pitchFamily="34" charset="0"/>
              </a:rPr>
              <a:t>2</a:t>
            </a:r>
            <a:r>
              <a:rPr lang="pt-BR" sz="2000" dirty="0">
                <a:latin typeface="Calibri" panose="020F0502020204030204" pitchFamily="34" charset="0"/>
              </a:rPr>
              <a:t>O; </a:t>
            </a:r>
          </a:p>
          <a:p>
            <a:pPr algn="ctr"/>
            <a:r>
              <a:rPr lang="pt-BR" sz="2000" dirty="0">
                <a:latin typeface="Calibri" panose="020F0502020204030204" pitchFamily="34" charset="0"/>
              </a:rPr>
              <a:t>EPAP</a:t>
            </a:r>
            <a:r>
              <a:rPr lang="pt-BR" sz="2000" b="0" i="0" u="none" strike="noStrike" baseline="0" dirty="0">
                <a:latin typeface="Calibri" panose="020F0502020204030204" pitchFamily="34" charset="0"/>
              </a:rPr>
              <a:t>: 5.1 ± 1.1 cmH</a:t>
            </a:r>
            <a:r>
              <a:rPr lang="pt-BR" sz="2000" b="0" i="0" u="none" strike="noStrike" baseline="-25000" dirty="0">
                <a:latin typeface="Calibri" panose="020F0502020204030204" pitchFamily="34" charset="0"/>
              </a:rPr>
              <a:t>2</a:t>
            </a:r>
            <a:r>
              <a:rPr lang="pt-BR" sz="2000" b="0" i="0" u="none" strike="noStrike" baseline="0" dirty="0">
                <a:latin typeface="Calibri" panose="020F0502020204030204" pitchFamily="34" charset="0"/>
              </a:rPr>
              <a:t>O ; mode ST</a:t>
            </a:r>
            <a:endParaRPr lang="fr-CH" sz="2000" dirty="0"/>
          </a:p>
        </p:txBody>
      </p:sp>
    </p:spTree>
    <p:extLst>
      <p:ext uri="{BB962C8B-B14F-4D97-AF65-F5344CB8AC3E}">
        <p14:creationId xmlns:p14="http://schemas.microsoft.com/office/powerpoint/2010/main" val="446748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75" y="1099226"/>
            <a:ext cx="11840636" cy="4610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407693" y="2379889"/>
            <a:ext cx="11282488" cy="2237849"/>
            <a:chOff x="179512" y="2636912"/>
            <a:chExt cx="8712968" cy="1728192"/>
          </a:xfrm>
        </p:grpSpPr>
        <p:sp>
          <p:nvSpPr>
            <p:cNvPr id="4" name="Rectangle 3"/>
            <p:cNvSpPr/>
            <p:nvPr/>
          </p:nvSpPr>
          <p:spPr>
            <a:xfrm>
              <a:off x="179512" y="2636912"/>
              <a:ext cx="8712968" cy="772289"/>
            </a:xfrm>
            <a:prstGeom prst="rect">
              <a:avLst/>
            </a:prstGeom>
            <a:solidFill>
              <a:srgbClr val="FFCC99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79512" y="3664823"/>
              <a:ext cx="8712968" cy="700281"/>
            </a:xfrm>
            <a:prstGeom prst="rect">
              <a:avLst/>
            </a:prstGeom>
            <a:solidFill>
              <a:srgbClr val="FFCC99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</p:grpSp>
    </p:spTree>
    <p:extLst>
      <p:ext uri="{BB962C8B-B14F-4D97-AF65-F5344CB8AC3E}">
        <p14:creationId xmlns:p14="http://schemas.microsoft.com/office/powerpoint/2010/main" val="902318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79926"/>
            <a:ext cx="12042843" cy="447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e 2"/>
          <p:cNvGrpSpPr/>
          <p:nvPr/>
        </p:nvGrpSpPr>
        <p:grpSpPr>
          <a:xfrm>
            <a:off x="251350" y="2589178"/>
            <a:ext cx="11475164" cy="2276065"/>
            <a:chOff x="179512" y="2780928"/>
            <a:chExt cx="8712968" cy="1728192"/>
          </a:xfrm>
        </p:grpSpPr>
        <p:sp>
          <p:nvSpPr>
            <p:cNvPr id="8" name="Rectangle 7"/>
            <p:cNvSpPr/>
            <p:nvPr/>
          </p:nvSpPr>
          <p:spPr>
            <a:xfrm>
              <a:off x="179512" y="2780928"/>
              <a:ext cx="8712968" cy="504057"/>
            </a:xfrm>
            <a:prstGeom prst="rect">
              <a:avLst/>
            </a:prstGeom>
            <a:solidFill>
              <a:srgbClr val="FFCC99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79512" y="3501009"/>
              <a:ext cx="8712968" cy="504056"/>
            </a:xfrm>
            <a:prstGeom prst="rect">
              <a:avLst/>
            </a:prstGeom>
            <a:solidFill>
              <a:srgbClr val="FFCC99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79512" y="4293096"/>
              <a:ext cx="8712968" cy="216024"/>
            </a:xfrm>
            <a:prstGeom prst="rect">
              <a:avLst/>
            </a:prstGeom>
            <a:solidFill>
              <a:srgbClr val="FFCC99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</p:grpSp>
    </p:spTree>
    <p:extLst>
      <p:ext uri="{BB962C8B-B14F-4D97-AF65-F5344CB8AC3E}">
        <p14:creationId xmlns:p14="http://schemas.microsoft.com/office/powerpoint/2010/main" val="1891435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1" y="769939"/>
            <a:ext cx="8969375" cy="289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25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03938" y="4143375"/>
            <a:ext cx="33655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Line 4">
            <a:extLst>
              <a:ext uri="{FF2B5EF4-FFF2-40B4-BE49-F238E27FC236}">
                <a16:creationId xmlns:a16="http://schemas.microsoft.com/office/drawing/2014/main" id="{CCCC2E89-5B52-1E40-B3C9-A5416B475A92}"/>
              </a:ext>
            </a:extLst>
          </p:cNvPr>
          <p:cNvSpPr>
            <a:spLocks noChangeShapeType="1"/>
          </p:cNvSpPr>
          <p:nvPr/>
        </p:nvSpPr>
        <p:spPr bwMode="auto">
          <a:xfrm>
            <a:off x="263352" y="3759048"/>
            <a:ext cx="11636188" cy="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fr-CH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15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929893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89" y="266700"/>
            <a:ext cx="6905625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16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6511755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5100" y="49214"/>
            <a:ext cx="6591300" cy="674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 bwMode="auto">
          <a:xfrm>
            <a:off x="2786064" y="1762125"/>
            <a:ext cx="6429375" cy="78464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CH"/>
          </a:p>
        </p:txBody>
      </p:sp>
      <p:sp>
        <p:nvSpPr>
          <p:cNvPr id="6" name="Rectangle 5"/>
          <p:cNvSpPr/>
          <p:nvPr/>
        </p:nvSpPr>
        <p:spPr>
          <a:xfrm>
            <a:off x="2782677" y="2561484"/>
            <a:ext cx="6429375" cy="2470256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7" name="Rectangle 6"/>
          <p:cNvSpPr/>
          <p:nvPr/>
        </p:nvSpPr>
        <p:spPr bwMode="auto">
          <a:xfrm>
            <a:off x="2786064" y="5105401"/>
            <a:ext cx="6429375" cy="2571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CH"/>
          </a:p>
        </p:txBody>
      </p:sp>
      <p:sp>
        <p:nvSpPr>
          <p:cNvPr id="8" name="Rectangle 7"/>
          <p:cNvSpPr/>
          <p:nvPr/>
        </p:nvSpPr>
        <p:spPr bwMode="auto">
          <a:xfrm>
            <a:off x="2782678" y="5630334"/>
            <a:ext cx="6429375" cy="103462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CH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17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0482955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6539" y="39688"/>
            <a:ext cx="6491287" cy="679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Groupe 7"/>
          <p:cNvGrpSpPr>
            <a:grpSpLocks/>
          </p:cNvGrpSpPr>
          <p:nvPr/>
        </p:nvGrpSpPr>
        <p:grpSpPr bwMode="auto">
          <a:xfrm>
            <a:off x="1790701" y="1219200"/>
            <a:ext cx="657225" cy="3238500"/>
            <a:chOff x="266700" y="1219200"/>
            <a:chExt cx="657225" cy="3238500"/>
          </a:xfrm>
        </p:grpSpPr>
        <p:sp>
          <p:nvSpPr>
            <p:cNvPr id="6" name="Flèche droite 5"/>
            <p:cNvSpPr/>
            <p:nvPr/>
          </p:nvSpPr>
          <p:spPr>
            <a:xfrm>
              <a:off x="266700" y="1219200"/>
              <a:ext cx="657225" cy="333375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CH"/>
            </a:p>
          </p:txBody>
        </p:sp>
        <p:sp>
          <p:nvSpPr>
            <p:cNvPr id="7" name="Flèche droite 10"/>
            <p:cNvSpPr/>
            <p:nvPr/>
          </p:nvSpPr>
          <p:spPr>
            <a:xfrm>
              <a:off x="266700" y="1733550"/>
              <a:ext cx="657225" cy="333375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CH"/>
            </a:p>
          </p:txBody>
        </p:sp>
        <p:sp>
          <p:nvSpPr>
            <p:cNvPr id="8" name="Flèche droite 11"/>
            <p:cNvSpPr/>
            <p:nvPr/>
          </p:nvSpPr>
          <p:spPr>
            <a:xfrm>
              <a:off x="266700" y="4124325"/>
              <a:ext cx="657225" cy="333375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CH"/>
            </a:p>
          </p:txBody>
        </p:sp>
      </p:grpSp>
      <p:sp>
        <p:nvSpPr>
          <p:cNvPr id="9" name="Rectangle 8"/>
          <p:cNvSpPr/>
          <p:nvPr/>
        </p:nvSpPr>
        <p:spPr>
          <a:xfrm>
            <a:off x="2776538" y="2120053"/>
            <a:ext cx="6367462" cy="2004272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0" name="Rectangle 9"/>
          <p:cNvSpPr/>
          <p:nvPr/>
        </p:nvSpPr>
        <p:spPr>
          <a:xfrm>
            <a:off x="2757488" y="4686247"/>
            <a:ext cx="6367462" cy="2004272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18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22774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644" y="94400"/>
            <a:ext cx="7640356" cy="29914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4" name="Picture 2" descr="C:\Users\Jean-Paul 2012\AppData\Local\Microsoft\Windows\Temporary Internet Files\Content.IE5\4D3ZN2KH\MP900403251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096" y="4077072"/>
            <a:ext cx="3030840" cy="2424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(Image)  voyage pays ba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8" y="3836379"/>
            <a:ext cx="3524708" cy="264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87024" y="3094505"/>
            <a:ext cx="38576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Line 4">
            <a:extLst>
              <a:ext uri="{FF2B5EF4-FFF2-40B4-BE49-F238E27FC236}">
                <a16:creationId xmlns:a16="http://schemas.microsoft.com/office/drawing/2014/main" id="{CCCC2E89-5B52-1E40-B3C9-A5416B475A92}"/>
              </a:ext>
            </a:extLst>
          </p:cNvPr>
          <p:cNvSpPr>
            <a:spLocks noChangeShapeType="1"/>
          </p:cNvSpPr>
          <p:nvPr/>
        </p:nvSpPr>
        <p:spPr bwMode="auto">
          <a:xfrm>
            <a:off x="263352" y="3494555"/>
            <a:ext cx="11636188" cy="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fr-CH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19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936742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551" y="163820"/>
            <a:ext cx="406717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1556792"/>
            <a:ext cx="421005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40" y="3481388"/>
            <a:ext cx="4038600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550" y="4876799"/>
            <a:ext cx="455295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20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76951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81200" y="749783"/>
            <a:ext cx="8229600" cy="1143000"/>
          </a:xfrm>
        </p:spPr>
        <p:txBody>
          <a:bodyPr>
            <a:normAutofit/>
          </a:bodyPr>
          <a:lstStyle/>
          <a:p>
            <a:r>
              <a:rPr lang="fr-CH" sz="2400" dirty="0">
                <a:latin typeface="+mn-lt"/>
              </a:rPr>
              <a:t>Le point en 2014…..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05840" y="2075346"/>
            <a:ext cx="10302240" cy="290813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fr-CH" sz="2400" dirty="0"/>
              <a:t>La VNI peut être bénéfique lors de BPCO:</a:t>
            </a:r>
          </a:p>
          <a:p>
            <a:pPr>
              <a:lnSpc>
                <a:spcPct val="150000"/>
              </a:lnSpc>
            </a:pPr>
            <a:r>
              <a:rPr lang="fr-CH" sz="2400" dirty="0" err="1"/>
              <a:t>hez</a:t>
            </a:r>
            <a:r>
              <a:rPr lang="fr-CH" sz="2400" dirty="0"/>
              <a:t> des sujets hypercapniques (PaCO</a:t>
            </a:r>
            <a:r>
              <a:rPr lang="fr-CH" sz="2400" baseline="-25000" dirty="0"/>
              <a:t>2</a:t>
            </a:r>
            <a:r>
              <a:rPr lang="fr-CH" sz="2400" dirty="0"/>
              <a:t> &gt; 55 </a:t>
            </a:r>
            <a:r>
              <a:rPr lang="fr-CH" sz="2400" dirty="0" err="1"/>
              <a:t>mmHg</a:t>
            </a:r>
            <a:r>
              <a:rPr lang="fr-CH" sz="2400" dirty="0"/>
              <a:t> ou 7.3 kPa)</a:t>
            </a:r>
          </a:p>
          <a:p>
            <a:pPr>
              <a:lnSpc>
                <a:spcPct val="150000"/>
              </a:lnSpc>
            </a:pPr>
            <a:r>
              <a:rPr lang="fr-CH" sz="2400" dirty="0"/>
              <a:t>se ventilant plus de 5:00 </a:t>
            </a:r>
            <a:r>
              <a:rPr lang="fr-CH" sz="2400" dirty="0" err="1"/>
              <a:t>hrs</a:t>
            </a:r>
            <a:r>
              <a:rPr lang="fr-CH" sz="2400" dirty="0"/>
              <a:t>/24</a:t>
            </a:r>
          </a:p>
          <a:p>
            <a:pPr>
              <a:lnSpc>
                <a:spcPct val="150000"/>
              </a:lnSpc>
            </a:pPr>
            <a:r>
              <a:rPr lang="fr-CH" sz="2400" dirty="0"/>
              <a:t>et avec une pression inspiratoire (IPAP) &gt; 18 cmH</a:t>
            </a:r>
            <a:r>
              <a:rPr lang="fr-CH" sz="2400" baseline="-25000" dirty="0"/>
              <a:t>2</a:t>
            </a:r>
            <a:r>
              <a:rPr lang="fr-CH" sz="2400" dirty="0"/>
              <a:t>O lors de VDNP</a:t>
            </a:r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CCCC2E89-5B52-1E40-B3C9-A5416B475A92}"/>
              </a:ext>
            </a:extLst>
          </p:cNvPr>
          <p:cNvSpPr>
            <a:spLocks noChangeShapeType="1"/>
          </p:cNvSpPr>
          <p:nvPr/>
        </p:nvSpPr>
        <p:spPr bwMode="auto">
          <a:xfrm>
            <a:off x="195258" y="1706505"/>
            <a:ext cx="11636188" cy="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21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1188309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476673"/>
            <a:ext cx="9144000" cy="3511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2" y="4365114"/>
            <a:ext cx="4536573" cy="1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5" y="4077072"/>
            <a:ext cx="4464495" cy="1625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9269822" y="6165304"/>
            <a:ext cx="25959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2000" i="1" dirty="0" err="1"/>
              <a:t>Struik</a:t>
            </a:r>
            <a:r>
              <a:rPr lang="fr-CH" sz="2000" i="1" dirty="0"/>
              <a:t> FM, Thorax 2014</a:t>
            </a:r>
            <a:endParaRPr lang="en-US" sz="2000" i="1" dirty="0"/>
          </a:p>
        </p:txBody>
      </p:sp>
      <p:sp>
        <p:nvSpPr>
          <p:cNvPr id="8" name="Line 4">
            <a:extLst>
              <a:ext uri="{FF2B5EF4-FFF2-40B4-BE49-F238E27FC236}">
                <a16:creationId xmlns:a16="http://schemas.microsoft.com/office/drawing/2014/main" id="{CCCC2E89-5B52-1E40-B3C9-A5416B475A92}"/>
              </a:ext>
            </a:extLst>
          </p:cNvPr>
          <p:cNvSpPr>
            <a:spLocks noChangeShapeType="1"/>
          </p:cNvSpPr>
          <p:nvPr/>
        </p:nvSpPr>
        <p:spPr bwMode="auto">
          <a:xfrm>
            <a:off x="263352" y="3846590"/>
            <a:ext cx="11636188" cy="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fr-CH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22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1875229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54" y="548680"/>
            <a:ext cx="9069653" cy="5711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9269822" y="6165304"/>
            <a:ext cx="25959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2000" i="1" dirty="0" err="1"/>
              <a:t>Struik</a:t>
            </a:r>
            <a:r>
              <a:rPr lang="fr-CH" sz="2000" i="1" dirty="0"/>
              <a:t> FM, Thorax 2014</a:t>
            </a:r>
            <a:endParaRPr lang="en-US" sz="2000" i="1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23</a:t>
            </a:fld>
            <a:endParaRPr lang="fr-CH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EA6E51D-34AB-9B70-444D-D388D8E28246}"/>
              </a:ext>
            </a:extLst>
          </p:cNvPr>
          <p:cNvSpPr txBox="1"/>
          <p:nvPr/>
        </p:nvSpPr>
        <p:spPr>
          <a:xfrm>
            <a:off x="7983795" y="550605"/>
            <a:ext cx="3908228" cy="107721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H" sz="1600" b="0" i="0" u="none" strike="noStrike" baseline="0" dirty="0">
                <a:latin typeface="Calibri" panose="020F0502020204030204" pitchFamily="34" charset="0"/>
              </a:rPr>
              <a:t>Nocturnal NIV </a:t>
            </a:r>
            <a:r>
              <a:rPr lang="fr-CH" sz="1600" b="0" i="0" u="none" strike="noStrike" baseline="0" dirty="0" err="1">
                <a:latin typeface="Calibri" panose="020F0502020204030204" pitchFamily="34" charset="0"/>
              </a:rPr>
              <a:t>with</a:t>
            </a:r>
            <a:r>
              <a:rPr lang="fr-CH" sz="1600" b="0" i="0" u="none" strike="noStrike" baseline="0" dirty="0">
                <a:latin typeface="Calibri" panose="020F0502020204030204" pitchFamily="34" charset="0"/>
              </a:rPr>
              <a:t> </a:t>
            </a:r>
            <a:r>
              <a:rPr lang="fr-CH" sz="1600" b="0" i="0" u="none" strike="noStrike" baseline="0" dirty="0" err="1">
                <a:latin typeface="Calibri" panose="020F0502020204030204" pitchFamily="34" charset="0"/>
              </a:rPr>
              <a:t>Synchrony</a:t>
            </a:r>
            <a:r>
              <a:rPr lang="fr-CH" sz="1600" b="0" i="0" u="none" strike="noStrike" baseline="0" dirty="0">
                <a:latin typeface="Calibri" panose="020F0502020204030204" pitchFamily="34" charset="0"/>
              </a:rPr>
              <a:t> </a:t>
            </a:r>
          </a:p>
          <a:p>
            <a:pPr algn="ctr"/>
            <a:r>
              <a:rPr lang="fr-CH" sz="1600" b="0" i="0" u="none" strike="noStrike" baseline="0" dirty="0">
                <a:latin typeface="Calibri" panose="020F0502020204030204" pitchFamily="34" charset="0"/>
              </a:rPr>
              <a:t>(</a:t>
            </a:r>
            <a:r>
              <a:rPr lang="fr-CH" sz="1600" b="0" i="0" u="none" strike="noStrike" baseline="0" dirty="0" err="1">
                <a:latin typeface="Calibri" panose="020F0502020204030204" pitchFamily="34" charset="0"/>
              </a:rPr>
              <a:t>Respironics</a:t>
            </a:r>
            <a:r>
              <a:rPr lang="fr-CH" sz="1600" dirty="0">
                <a:latin typeface="Calibri" panose="020F0502020204030204" pitchFamily="34" charset="0"/>
              </a:rPr>
              <a:t> </a:t>
            </a:r>
            <a:r>
              <a:rPr lang="fr-CH" sz="1600" b="0" i="0" u="none" strike="noStrike" baseline="0" dirty="0">
                <a:latin typeface="Calibri" panose="020F0502020204030204" pitchFamily="34" charset="0"/>
              </a:rPr>
              <a:t>Inc.)</a:t>
            </a:r>
          </a:p>
          <a:p>
            <a:pPr algn="ctr"/>
            <a:r>
              <a:rPr lang="pt-BR" sz="1600" b="0" i="0" u="none" strike="noStrike" baseline="0" dirty="0">
                <a:latin typeface="Calibri" panose="020F0502020204030204" pitchFamily="34" charset="0"/>
              </a:rPr>
              <a:t>IPAP: 19.2 ± 3.4 / EPAP: 4.8 ± 1.0 cmH</a:t>
            </a:r>
            <a:r>
              <a:rPr lang="pt-BR" sz="1600" b="0" i="0" u="none" strike="noStrike" baseline="-25000" dirty="0">
                <a:latin typeface="Calibri" panose="020F0502020204030204" pitchFamily="34" charset="0"/>
              </a:rPr>
              <a:t>2</a:t>
            </a:r>
            <a:r>
              <a:rPr lang="pt-BR" sz="1600" b="0" i="0" u="none" strike="noStrike" baseline="0" dirty="0">
                <a:latin typeface="Calibri" panose="020F0502020204030204" pitchFamily="34" charset="0"/>
              </a:rPr>
              <a:t>O; </a:t>
            </a:r>
          </a:p>
          <a:p>
            <a:pPr algn="ctr"/>
            <a:r>
              <a:rPr lang="pt-BR" sz="1600" dirty="0">
                <a:latin typeface="Calibri" panose="020F0502020204030204" pitchFamily="34" charset="0"/>
              </a:rPr>
              <a:t>Mode ST</a:t>
            </a:r>
            <a:endParaRPr lang="fr-CH" sz="1600" dirty="0"/>
          </a:p>
        </p:txBody>
      </p:sp>
    </p:spTree>
    <p:extLst>
      <p:ext uri="{BB962C8B-B14F-4D97-AF65-F5344CB8AC3E}">
        <p14:creationId xmlns:p14="http://schemas.microsoft.com/office/powerpoint/2010/main" val="21330588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6026938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848" y="3318204"/>
            <a:ext cx="5940142" cy="3368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856" y="3572104"/>
            <a:ext cx="2955993" cy="2468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7512354" y="1975928"/>
            <a:ext cx="2353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i="1" dirty="0" err="1">
                <a:latin typeface="Calibri" charset="0"/>
                <a:ea typeface="Calibri" charset="0"/>
                <a:cs typeface="Calibri" charset="0"/>
              </a:rPr>
              <a:t>Struik</a:t>
            </a:r>
            <a:r>
              <a:rPr lang="fr-CH" i="1" dirty="0">
                <a:latin typeface="Calibri" charset="0"/>
                <a:ea typeface="Calibri" charset="0"/>
                <a:cs typeface="Calibri" charset="0"/>
              </a:rPr>
              <a:t> FM, Thorax 2014</a:t>
            </a:r>
            <a:endParaRPr lang="en-US" i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9269822" y="6165304"/>
            <a:ext cx="25959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2000" i="1" dirty="0" err="1"/>
              <a:t>Struik</a:t>
            </a:r>
            <a:r>
              <a:rPr lang="fr-CH" sz="2000" i="1" dirty="0"/>
              <a:t> FM, Thorax 2014</a:t>
            </a:r>
            <a:endParaRPr lang="en-US" sz="2000" i="1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24</a:t>
            </a:fld>
            <a:endParaRPr lang="fr-CH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1A61D13-A391-58A8-F6D8-588773CB0DC5}"/>
              </a:ext>
            </a:extLst>
          </p:cNvPr>
          <p:cNvSpPr txBox="1"/>
          <p:nvPr/>
        </p:nvSpPr>
        <p:spPr>
          <a:xfrm>
            <a:off x="7983795" y="550605"/>
            <a:ext cx="3908228" cy="107721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H" sz="1600" b="0" i="0" u="none" strike="noStrike" baseline="0" dirty="0">
                <a:latin typeface="Calibri" panose="020F0502020204030204" pitchFamily="34" charset="0"/>
              </a:rPr>
              <a:t>Nocturnal NIV </a:t>
            </a:r>
            <a:r>
              <a:rPr lang="fr-CH" sz="1600" b="0" i="0" u="none" strike="noStrike" baseline="0" dirty="0" err="1">
                <a:latin typeface="Calibri" panose="020F0502020204030204" pitchFamily="34" charset="0"/>
              </a:rPr>
              <a:t>with</a:t>
            </a:r>
            <a:r>
              <a:rPr lang="fr-CH" sz="1600" b="0" i="0" u="none" strike="noStrike" baseline="0" dirty="0">
                <a:latin typeface="Calibri" panose="020F0502020204030204" pitchFamily="34" charset="0"/>
              </a:rPr>
              <a:t> </a:t>
            </a:r>
            <a:r>
              <a:rPr lang="fr-CH" sz="1600" b="0" i="0" u="none" strike="noStrike" baseline="0" dirty="0" err="1">
                <a:latin typeface="Calibri" panose="020F0502020204030204" pitchFamily="34" charset="0"/>
              </a:rPr>
              <a:t>Synchrony</a:t>
            </a:r>
            <a:r>
              <a:rPr lang="fr-CH" sz="1600" b="0" i="0" u="none" strike="noStrike" baseline="0" dirty="0">
                <a:latin typeface="Calibri" panose="020F0502020204030204" pitchFamily="34" charset="0"/>
              </a:rPr>
              <a:t> </a:t>
            </a:r>
          </a:p>
          <a:p>
            <a:pPr algn="ctr"/>
            <a:r>
              <a:rPr lang="fr-CH" sz="1600" b="0" i="0" u="none" strike="noStrike" baseline="0" dirty="0">
                <a:latin typeface="Calibri" panose="020F0502020204030204" pitchFamily="34" charset="0"/>
              </a:rPr>
              <a:t>(</a:t>
            </a:r>
            <a:r>
              <a:rPr lang="fr-CH" sz="1600" b="0" i="0" u="none" strike="noStrike" baseline="0" dirty="0" err="1">
                <a:latin typeface="Calibri" panose="020F0502020204030204" pitchFamily="34" charset="0"/>
              </a:rPr>
              <a:t>Respironics</a:t>
            </a:r>
            <a:r>
              <a:rPr lang="fr-CH" sz="1600" dirty="0">
                <a:latin typeface="Calibri" panose="020F0502020204030204" pitchFamily="34" charset="0"/>
              </a:rPr>
              <a:t> </a:t>
            </a:r>
            <a:r>
              <a:rPr lang="fr-CH" sz="1600" b="0" i="0" u="none" strike="noStrike" baseline="0" dirty="0">
                <a:latin typeface="Calibri" panose="020F0502020204030204" pitchFamily="34" charset="0"/>
              </a:rPr>
              <a:t>Inc.)</a:t>
            </a:r>
          </a:p>
          <a:p>
            <a:pPr algn="ctr"/>
            <a:r>
              <a:rPr lang="pt-BR" sz="1600" b="0" i="0" u="none" strike="noStrike" baseline="0" dirty="0">
                <a:latin typeface="Calibri" panose="020F0502020204030204" pitchFamily="34" charset="0"/>
              </a:rPr>
              <a:t>IPAP: 19.2 ± 3.4 / EPAP: 4.8 ± 1.0 cmH</a:t>
            </a:r>
            <a:r>
              <a:rPr lang="pt-BR" sz="1600" b="0" i="0" u="none" strike="noStrike" baseline="-25000" dirty="0">
                <a:latin typeface="Calibri" panose="020F0502020204030204" pitchFamily="34" charset="0"/>
              </a:rPr>
              <a:t>2</a:t>
            </a:r>
            <a:r>
              <a:rPr lang="pt-BR" sz="1600" b="0" i="0" u="none" strike="noStrike" baseline="0" dirty="0">
                <a:latin typeface="Calibri" panose="020F0502020204030204" pitchFamily="34" charset="0"/>
              </a:rPr>
              <a:t>O; </a:t>
            </a:r>
          </a:p>
          <a:p>
            <a:pPr algn="ctr"/>
            <a:r>
              <a:rPr lang="pt-BR" sz="1600" dirty="0">
                <a:latin typeface="Calibri" panose="020F0502020204030204" pitchFamily="34" charset="0"/>
              </a:rPr>
              <a:t>Mode ST</a:t>
            </a:r>
            <a:endParaRPr lang="fr-CH" sz="1600" dirty="0"/>
          </a:p>
        </p:txBody>
      </p:sp>
    </p:spTree>
    <p:extLst>
      <p:ext uri="{BB962C8B-B14F-4D97-AF65-F5344CB8AC3E}">
        <p14:creationId xmlns:p14="http://schemas.microsoft.com/office/powerpoint/2010/main" val="14699313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76672"/>
            <a:ext cx="4572000" cy="5079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352" y="1412776"/>
            <a:ext cx="4564930" cy="527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2998723" y="6165304"/>
            <a:ext cx="2353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i="1" dirty="0" err="1">
                <a:latin typeface="Calibri" charset="0"/>
                <a:ea typeface="Calibri" charset="0"/>
                <a:cs typeface="Calibri" charset="0"/>
              </a:rPr>
              <a:t>Struik</a:t>
            </a:r>
            <a:r>
              <a:rPr lang="fr-CH" i="1" dirty="0">
                <a:latin typeface="Calibri" charset="0"/>
                <a:ea typeface="Calibri" charset="0"/>
                <a:cs typeface="Calibri" charset="0"/>
              </a:rPr>
              <a:t> FM, Thorax 2014</a:t>
            </a:r>
            <a:endParaRPr lang="en-US" i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25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8363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84" y="1502467"/>
            <a:ext cx="7488832" cy="1729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 descr="C:\Users\Jean Paul\AppData\Local\Microsoft\Windows\Temporary Internet Files\Content.IE5\C7J30HF4\MM900178249[1]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479" y="4031415"/>
            <a:ext cx="1512168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Line 4">
            <a:extLst>
              <a:ext uri="{FF2B5EF4-FFF2-40B4-BE49-F238E27FC236}">
                <a16:creationId xmlns:a16="http://schemas.microsoft.com/office/drawing/2014/main" id="{CCCC2E89-5B52-1E40-B3C9-A5416B475A9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10902" y="3399118"/>
            <a:ext cx="8054502" cy="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fr-CH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613" y="200364"/>
            <a:ext cx="8813259" cy="6540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6683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616" y="630114"/>
            <a:ext cx="6835484" cy="5535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24000" y="630114"/>
            <a:ext cx="9108504" cy="5535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b="0" i="0" u="none" strike="noStrike" baseline="0" dirty="0">
                <a:latin typeface="Calibri" panose="020F0502020204030204" pitchFamily="34" charset="0"/>
              </a:rPr>
              <a:t>21.6 ± 4.7 / 4.8 ± 1.6 cmH2O</a:t>
            </a:r>
            <a:endParaRPr lang="fr-CH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497" y="2060849"/>
            <a:ext cx="9018493" cy="876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449192"/>
            <a:ext cx="9144000" cy="699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8518655" y="2976478"/>
            <a:ext cx="2644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i="1" dirty="0" err="1"/>
              <a:t>McEvoy</a:t>
            </a:r>
            <a:r>
              <a:rPr lang="fr-CH" i="1" dirty="0"/>
              <a:t> et al, Thorax 2009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7858318" y="1556792"/>
            <a:ext cx="3546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i="1" dirty="0"/>
              <a:t>T </a:t>
            </a:r>
            <a:r>
              <a:rPr lang="fr-CH" i="1" dirty="0" err="1"/>
              <a:t>Köhnlein</a:t>
            </a:r>
            <a:r>
              <a:rPr lang="fr-CH" i="1" dirty="0"/>
              <a:t>, Lancet </a:t>
            </a:r>
            <a:r>
              <a:rPr lang="fr-CH" i="1" dirty="0" err="1"/>
              <a:t>Respir</a:t>
            </a:r>
            <a:r>
              <a:rPr lang="fr-CH" i="1" dirty="0"/>
              <a:t> Med 2014</a:t>
            </a:r>
          </a:p>
        </p:txBody>
      </p:sp>
      <p:grpSp>
        <p:nvGrpSpPr>
          <p:cNvPr id="16" name="Groupe 15"/>
          <p:cNvGrpSpPr/>
          <p:nvPr/>
        </p:nvGrpSpPr>
        <p:grpSpPr>
          <a:xfrm>
            <a:off x="4223793" y="4149081"/>
            <a:ext cx="4071163" cy="382359"/>
            <a:chOff x="2699792" y="4149080"/>
            <a:chExt cx="4071163" cy="382359"/>
          </a:xfrm>
        </p:grpSpPr>
        <p:sp>
          <p:nvSpPr>
            <p:cNvPr id="13" name="ZoneTexte 12"/>
            <p:cNvSpPr txBox="1"/>
            <p:nvPr/>
          </p:nvSpPr>
          <p:spPr>
            <a:xfrm>
              <a:off x="2699792" y="4162107"/>
              <a:ext cx="974819" cy="36933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fr-CH" dirty="0"/>
                <a:t>7.25 kPa</a:t>
              </a:r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5796136" y="4149080"/>
              <a:ext cx="974819" cy="36933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fr-CH" dirty="0"/>
                <a:t>7.01 kPa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7346B51-3763-0083-4C30-ED316F1C8563}"/>
              </a:ext>
            </a:extLst>
          </p:cNvPr>
          <p:cNvSpPr txBox="1"/>
          <p:nvPr/>
        </p:nvSpPr>
        <p:spPr>
          <a:xfrm>
            <a:off x="2202429" y="4876798"/>
            <a:ext cx="7968785" cy="40011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sz="2000" b="0" i="0" u="none" strike="noStrike" baseline="0" dirty="0">
                <a:latin typeface="Calibri" panose="020F0502020204030204" pitchFamily="34" charset="0"/>
              </a:rPr>
              <a:t>Réglages du ventilateur: IPAP: 21.6 ± 4.7 / EPAP: 4.8 ± 1.6 cmH2O; mode ST</a:t>
            </a:r>
          </a:p>
        </p:txBody>
      </p:sp>
    </p:spTree>
    <p:extLst>
      <p:ext uri="{BB962C8B-B14F-4D97-AF65-F5344CB8AC3E}">
        <p14:creationId xmlns:p14="http://schemas.microsoft.com/office/powerpoint/2010/main" val="405508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313" y="923036"/>
            <a:ext cx="4554668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984" y="490988"/>
            <a:ext cx="4722936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5" y="4595445"/>
            <a:ext cx="547687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6418729" y="6315926"/>
            <a:ext cx="3801036" cy="3137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7" name="Rectangle 6"/>
          <p:cNvSpPr/>
          <p:nvPr/>
        </p:nvSpPr>
        <p:spPr>
          <a:xfrm>
            <a:off x="1775520" y="5315524"/>
            <a:ext cx="5184576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" name="ZoneTexte 1"/>
          <p:cNvSpPr txBox="1"/>
          <p:nvPr/>
        </p:nvSpPr>
        <p:spPr>
          <a:xfrm>
            <a:off x="6608324" y="6316495"/>
            <a:ext cx="4011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i="1" dirty="0" err="1"/>
              <a:t>T</a:t>
            </a:r>
            <a:r>
              <a:rPr lang="fr-CH" i="1" dirty="0"/>
              <a:t> </a:t>
            </a:r>
            <a:r>
              <a:rPr lang="fr-CH" i="1" dirty="0" err="1"/>
              <a:t>Kohnlein</a:t>
            </a:r>
            <a:r>
              <a:rPr lang="fr-CH" i="1" dirty="0"/>
              <a:t> et al; Lancet </a:t>
            </a:r>
            <a:r>
              <a:rPr lang="fr-CH" i="1" dirty="0" err="1"/>
              <a:t>Respir</a:t>
            </a:r>
            <a:r>
              <a:rPr lang="fr-CH" i="1" dirty="0"/>
              <a:t> Med 2014</a:t>
            </a:r>
          </a:p>
        </p:txBody>
      </p:sp>
      <p:pic>
        <p:nvPicPr>
          <p:cNvPr id="9" name="Picture 2" descr="C:\Users\Jean-Paul 2012\AppData\Local\Microsoft\Windows\Temporary Internet Files\Content.IE5\VSZUXOPG\MM900178249[1]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8359" y="4717022"/>
            <a:ext cx="1293825" cy="129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7A87833-6357-84B4-7604-01875868329C}"/>
              </a:ext>
            </a:extLst>
          </p:cNvPr>
          <p:cNvSpPr txBox="1"/>
          <p:nvPr/>
        </p:nvSpPr>
        <p:spPr>
          <a:xfrm>
            <a:off x="176980" y="157299"/>
            <a:ext cx="4134593" cy="646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pt-BR" b="0" i="0" u="none" strike="noStrike" baseline="0" dirty="0">
                <a:latin typeface="Calibri" panose="020F0502020204030204" pitchFamily="34" charset="0"/>
              </a:rPr>
              <a:t>Réglages du ventilateur: IPAP: 21.6 ± 4.7  </a:t>
            </a:r>
          </a:p>
          <a:p>
            <a:pPr algn="ctr"/>
            <a:r>
              <a:rPr lang="pt-BR" b="0" i="0" u="none" strike="noStrike" baseline="0" dirty="0">
                <a:latin typeface="Calibri" panose="020F0502020204030204" pitchFamily="34" charset="0"/>
              </a:rPr>
              <a:t>EPAP: 4.8 ± 1.6 cmH2O; mode ST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664684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9276" y="301663"/>
            <a:ext cx="7149725" cy="2375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Flag Great-Britain animated gif 240x180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61422" y="515643"/>
            <a:ext cx="1540287" cy="1155215"/>
          </a:xfrm>
          <a:prstGeom prst="rect">
            <a:avLst/>
          </a:prstGeom>
          <a:noFill/>
        </p:spPr>
      </p:pic>
      <p:grpSp>
        <p:nvGrpSpPr>
          <p:cNvPr id="5" name="Grouper 4"/>
          <p:cNvGrpSpPr/>
          <p:nvPr/>
        </p:nvGrpSpPr>
        <p:grpSpPr>
          <a:xfrm>
            <a:off x="1627907" y="3379123"/>
            <a:ext cx="8936184" cy="1726890"/>
            <a:chOff x="103907" y="3379123"/>
            <a:chExt cx="8936184" cy="1726890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3908" y="3379123"/>
              <a:ext cx="8936183" cy="936171"/>
            </a:xfrm>
            <a:prstGeom prst="rect">
              <a:avLst/>
            </a:prstGeom>
          </p:spPr>
        </p:pic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3907" y="4275923"/>
              <a:ext cx="8936183" cy="830090"/>
            </a:xfrm>
            <a:prstGeom prst="rect">
              <a:avLst/>
            </a:prstGeom>
          </p:spPr>
        </p:pic>
      </p:grpSp>
      <p:sp>
        <p:nvSpPr>
          <p:cNvPr id="6" name="ZoneTexte 5"/>
          <p:cNvSpPr txBox="1"/>
          <p:nvPr/>
        </p:nvSpPr>
        <p:spPr>
          <a:xfrm flipH="1">
            <a:off x="5231476" y="5511338"/>
            <a:ext cx="5162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i="1"/>
              <a:t>Recrutement pendant 5 ans dans 13 centres de GB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2578" y="6444006"/>
            <a:ext cx="2654300" cy="304800"/>
          </a:xfrm>
          <a:prstGeom prst="rect">
            <a:avLst/>
          </a:prstGeom>
        </p:spPr>
      </p:pic>
      <p:sp>
        <p:nvSpPr>
          <p:cNvPr id="10" name="Line 4">
            <a:extLst>
              <a:ext uri="{FF2B5EF4-FFF2-40B4-BE49-F238E27FC236}">
                <a16:creationId xmlns:a16="http://schemas.microsoft.com/office/drawing/2014/main" id="{CCCC2E89-5B52-1E40-B3C9-A5416B475A92}"/>
              </a:ext>
            </a:extLst>
          </p:cNvPr>
          <p:cNvSpPr>
            <a:spLocks noChangeShapeType="1"/>
          </p:cNvSpPr>
          <p:nvPr/>
        </p:nvSpPr>
        <p:spPr bwMode="auto">
          <a:xfrm>
            <a:off x="360629" y="2776547"/>
            <a:ext cx="11636188" cy="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29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3423070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r 8"/>
          <p:cNvGrpSpPr/>
          <p:nvPr/>
        </p:nvGrpSpPr>
        <p:grpSpPr>
          <a:xfrm>
            <a:off x="602683" y="126461"/>
            <a:ext cx="10781354" cy="3998068"/>
            <a:chOff x="0" y="1656522"/>
            <a:chExt cx="9131335" cy="3386189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251" y="1656522"/>
              <a:ext cx="9118084" cy="1645900"/>
            </a:xfrm>
            <a:prstGeom prst="rect">
              <a:avLst/>
            </a:prstGeom>
          </p:spPr>
        </p:pic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302421"/>
              <a:ext cx="9131335" cy="252805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049" y="3537184"/>
              <a:ext cx="9078034" cy="252730"/>
            </a:xfrm>
            <a:prstGeom prst="rect">
              <a:avLst/>
            </a:prstGeom>
          </p:spPr>
        </p:pic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049" y="3789915"/>
              <a:ext cx="9078034" cy="262838"/>
            </a:xfrm>
            <a:prstGeom prst="rect">
              <a:avLst/>
            </a:prstGeom>
          </p:spPr>
        </p:pic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049" y="4061029"/>
              <a:ext cx="9078034" cy="981682"/>
            </a:xfrm>
            <a:prstGeom prst="rect">
              <a:avLst/>
            </a:prstGeom>
          </p:spPr>
        </p:pic>
      </p:grpSp>
      <p:pic>
        <p:nvPicPr>
          <p:cNvPr id="10" name="Picture 5"/>
          <p:cNvPicPr>
            <a:picLocks noChangeArrowheads="1"/>
          </p:cNvPicPr>
          <p:nvPr/>
        </p:nvPicPr>
        <p:blipFill>
          <a:blip r:embed="rId7" cstate="print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073" y="4216924"/>
            <a:ext cx="1918396" cy="2407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96892" y="6319191"/>
            <a:ext cx="2654300" cy="304800"/>
          </a:xfrm>
          <a:prstGeom prst="rect">
            <a:avLst/>
          </a:prstGeom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30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6857207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4310" y="419100"/>
            <a:ext cx="11761470" cy="61341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fr-CH" sz="1800" b="1" i="1" dirty="0">
                <a:latin typeface="Calibri" charset="0"/>
                <a:ea typeface="Calibri" charset="0"/>
                <a:cs typeface="Calibri" charset="0"/>
              </a:rPr>
              <a:t>Patients inclus</a:t>
            </a:r>
            <a:r>
              <a:rPr lang="fr-CH" sz="1800" dirty="0">
                <a:latin typeface="Calibri" charset="0"/>
                <a:ea typeface="Calibri" charset="0"/>
                <a:cs typeface="Calibri" charset="0"/>
              </a:rPr>
              <a:t>: </a:t>
            </a:r>
            <a:r>
              <a:rPr lang="fr-CH" sz="1800" dirty="0" err="1">
                <a:latin typeface="Calibri" charset="0"/>
                <a:ea typeface="Calibri" charset="0"/>
                <a:cs typeface="Calibri" charset="0"/>
              </a:rPr>
              <a:t>PaCO</a:t>
            </a:r>
            <a:r>
              <a:rPr lang="fr-CH" sz="1800" dirty="0">
                <a:latin typeface="Calibri" charset="0"/>
                <a:ea typeface="Calibri" charset="0"/>
                <a:cs typeface="Calibri" charset="0"/>
              </a:rPr>
              <a:t>₂ &gt;7kPa 2-4 semaines après une insuffisance respiratoire aiguë de type II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CH" sz="1800" b="1" i="1" dirty="0">
                <a:latin typeface="Calibri" charset="0"/>
                <a:ea typeface="Calibri" charset="0"/>
                <a:cs typeface="Calibri" charset="0"/>
              </a:rPr>
              <a:t>Patients exclus</a:t>
            </a:r>
            <a:r>
              <a:rPr lang="fr-CH" sz="1800" dirty="0">
                <a:latin typeface="Calibri" charset="0"/>
                <a:ea typeface="Calibri" charset="0"/>
                <a:cs typeface="Calibri" charset="0"/>
              </a:rPr>
              <a:t>: BMI &gt;35 kg/m</a:t>
            </a:r>
            <a:r>
              <a:rPr lang="fr-CH" sz="1800" baseline="30000" dirty="0">
                <a:latin typeface="Calibri" charset="0"/>
                <a:ea typeface="Calibri" charset="0"/>
                <a:cs typeface="Calibri" charset="0"/>
              </a:rPr>
              <a:t>2</a:t>
            </a:r>
            <a:r>
              <a:rPr lang="fr-CH" sz="1800" dirty="0">
                <a:latin typeface="Calibri" charset="0"/>
                <a:ea typeface="Calibri" charset="0"/>
                <a:cs typeface="Calibri" charset="0"/>
              </a:rPr>
              <a:t> ou SAOS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CH" sz="1800" b="1" i="1" dirty="0" err="1">
                <a:latin typeface="Calibri" charset="0"/>
                <a:ea typeface="Calibri" charset="0"/>
                <a:cs typeface="Calibri" charset="0"/>
              </a:rPr>
              <a:t>Endpoint</a:t>
            </a:r>
            <a:r>
              <a:rPr lang="fr-CH" sz="1800" b="1" i="1" dirty="0">
                <a:latin typeface="Calibri" charset="0"/>
                <a:ea typeface="Calibri" charset="0"/>
                <a:cs typeface="Calibri" charset="0"/>
              </a:rPr>
              <a:t> primaire</a:t>
            </a:r>
            <a:r>
              <a:rPr lang="fr-CH" sz="1800" dirty="0">
                <a:latin typeface="Calibri" charset="0"/>
                <a:ea typeface="Calibri" charset="0"/>
                <a:cs typeface="Calibri" charset="0"/>
              </a:rPr>
              <a:t>: Temps passé sans </a:t>
            </a:r>
            <a:r>
              <a:rPr lang="fr-CH" sz="1800" dirty="0" err="1">
                <a:latin typeface="Calibri" charset="0"/>
                <a:ea typeface="Calibri" charset="0"/>
                <a:cs typeface="Calibri" charset="0"/>
              </a:rPr>
              <a:t>rehospitalisation</a:t>
            </a:r>
            <a:r>
              <a:rPr lang="fr-CH" sz="1800" dirty="0">
                <a:latin typeface="Calibri" charset="0"/>
                <a:ea typeface="Calibri" charset="0"/>
                <a:cs typeface="Calibri" charset="0"/>
              </a:rPr>
              <a:t> sur 1 an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CH" sz="1800" b="1" i="1" dirty="0" err="1">
                <a:latin typeface="Calibri" charset="0"/>
                <a:ea typeface="Calibri" charset="0"/>
                <a:cs typeface="Calibri" charset="0"/>
              </a:rPr>
              <a:t>Resultats</a:t>
            </a:r>
            <a:r>
              <a:rPr lang="fr-CH" sz="1800" dirty="0">
                <a:latin typeface="Calibri" charset="0"/>
                <a:ea typeface="Calibri" charset="0"/>
                <a:cs typeface="Calibri" charset="0"/>
              </a:rPr>
              <a:t>: 116 patients (67.0 ± 9.6 </a:t>
            </a:r>
            <a:r>
              <a:rPr lang="fr-CH" sz="1800" dirty="0" err="1">
                <a:latin typeface="Calibri" charset="0"/>
                <a:ea typeface="Calibri" charset="0"/>
                <a:cs typeface="Calibri" charset="0"/>
              </a:rPr>
              <a:t>yrs</a:t>
            </a:r>
            <a:r>
              <a:rPr lang="fr-CH" sz="1800" dirty="0">
                <a:latin typeface="Calibri" charset="0"/>
                <a:ea typeface="Calibri" charset="0"/>
                <a:cs typeface="Calibri" charset="0"/>
              </a:rPr>
              <a:t>, 53% F, BMI 21.6 (18.2-26.1)kg/m</a:t>
            </a:r>
            <a:r>
              <a:rPr lang="fr-CH" sz="1800" baseline="30000" dirty="0">
                <a:latin typeface="Calibri" charset="0"/>
                <a:ea typeface="Calibri" charset="0"/>
                <a:cs typeface="Calibri" charset="0"/>
              </a:rPr>
              <a:t>2</a:t>
            </a:r>
            <a:r>
              <a:rPr lang="fr-CH" sz="1800" dirty="0">
                <a:latin typeface="Calibri" charset="0"/>
                <a:ea typeface="Calibri" charset="0"/>
                <a:cs typeface="Calibri" charset="0"/>
              </a:rPr>
              <a:t>, VEMS 0.6 ± 0.2L et </a:t>
            </a:r>
            <a:r>
              <a:rPr lang="fr-CH" sz="1800" dirty="0" err="1">
                <a:latin typeface="Calibri" charset="0"/>
                <a:ea typeface="Calibri" charset="0"/>
                <a:cs typeface="Calibri" charset="0"/>
              </a:rPr>
              <a:t>PaCO</a:t>
            </a:r>
            <a:r>
              <a:rPr lang="fr-CH" sz="1800" dirty="0">
                <a:latin typeface="Calibri" charset="0"/>
                <a:ea typeface="Calibri" charset="0"/>
                <a:cs typeface="Calibri" charset="0"/>
              </a:rPr>
              <a:t>₂: 7.9±0.9kPa).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CH" sz="1800" dirty="0">
                <a:latin typeface="Calibri" charset="0"/>
                <a:ea typeface="Calibri" charset="0"/>
                <a:cs typeface="Calibri" charset="0"/>
              </a:rPr>
              <a:t>59 patients dans le groupe HOT; 57 dans le groupe  HOT-HMV (O₂ 1.0 (0.5-1.5)</a:t>
            </a:r>
            <a:r>
              <a:rPr lang="fr-CH" sz="1800" dirty="0" err="1">
                <a:latin typeface="Calibri" charset="0"/>
                <a:ea typeface="Calibri" charset="0"/>
                <a:cs typeface="Calibri" charset="0"/>
              </a:rPr>
              <a:t>Lpm</a:t>
            </a:r>
            <a:r>
              <a:rPr lang="fr-CH" sz="1800" dirty="0">
                <a:latin typeface="Calibri" charset="0"/>
                <a:ea typeface="Calibri" charset="0"/>
                <a:cs typeface="Calibri" charset="0"/>
              </a:rPr>
              <a:t>); IPAP 24 (22-26) </a:t>
            </a:r>
            <a:r>
              <a:rPr lang="fr-CH" sz="1800" dirty="0" err="1">
                <a:latin typeface="Calibri" charset="0"/>
                <a:ea typeface="Calibri" charset="0"/>
                <a:cs typeface="Calibri" charset="0"/>
              </a:rPr>
              <a:t>cmH₂O</a:t>
            </a:r>
            <a:r>
              <a:rPr lang="fr-CH" sz="1800" dirty="0">
                <a:latin typeface="Calibri" charset="0"/>
                <a:ea typeface="Calibri" charset="0"/>
                <a:cs typeface="Calibri" charset="0"/>
              </a:rPr>
              <a:t>, EPAP 4 (4-5) </a:t>
            </a:r>
            <a:r>
              <a:rPr lang="fr-CH" sz="1800" dirty="0" err="1">
                <a:latin typeface="Calibri" charset="0"/>
                <a:ea typeface="Calibri" charset="0"/>
                <a:cs typeface="Calibri" charset="0"/>
              </a:rPr>
              <a:t>cmH₂O</a:t>
            </a:r>
            <a:r>
              <a:rPr lang="fr-CH" sz="1800" dirty="0">
                <a:latin typeface="Calibri" charset="0"/>
                <a:ea typeface="Calibri" charset="0"/>
                <a:cs typeface="Calibri" charset="0"/>
              </a:rPr>
              <a:t>; FS: 14 (14-16).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CH" sz="1800" b="1" i="1" dirty="0">
                <a:latin typeface="Calibri" charset="0"/>
                <a:ea typeface="Calibri" charset="0"/>
                <a:cs typeface="Calibri" charset="0"/>
              </a:rPr>
              <a:t>Temps </a:t>
            </a:r>
            <a:r>
              <a:rPr lang="fr-CH" sz="1800" b="1" i="1" dirty="0" err="1">
                <a:latin typeface="Calibri" charset="0"/>
                <a:ea typeface="Calibri" charset="0"/>
                <a:cs typeface="Calibri" charset="0"/>
              </a:rPr>
              <a:t>median</a:t>
            </a:r>
            <a:r>
              <a:rPr lang="fr-CH" sz="1800" b="1" i="1" dirty="0">
                <a:latin typeface="Calibri" charset="0"/>
                <a:ea typeface="Calibri" charset="0"/>
                <a:cs typeface="Calibri" charset="0"/>
              </a:rPr>
              <a:t> passé sans </a:t>
            </a:r>
            <a:r>
              <a:rPr lang="fr-CH" sz="1800" b="1" i="1" dirty="0" err="1">
                <a:latin typeface="Calibri" charset="0"/>
                <a:ea typeface="Calibri" charset="0"/>
                <a:cs typeface="Calibri" charset="0"/>
              </a:rPr>
              <a:t>rehospitalisation</a:t>
            </a:r>
            <a:r>
              <a:rPr lang="fr-CH" sz="1800" b="1" dirty="0">
                <a:latin typeface="Calibri" charset="0"/>
                <a:ea typeface="Calibri" charset="0"/>
                <a:cs typeface="Calibri" charset="0"/>
              </a:rPr>
              <a:t>: </a:t>
            </a:r>
            <a:r>
              <a:rPr lang="fr-CH" sz="1800" dirty="0">
                <a:latin typeface="Calibri" charset="0"/>
                <a:ea typeface="Calibri" charset="0"/>
                <a:cs typeface="Calibri" charset="0"/>
              </a:rPr>
              <a:t>4.3 mois pour le groupe HOT-HMV vs. 1.4 </a:t>
            </a:r>
            <a:r>
              <a:rPr lang="fr-CH" sz="1800" dirty="0" err="1">
                <a:latin typeface="Calibri" charset="0"/>
                <a:ea typeface="Calibri" charset="0"/>
                <a:cs typeface="Calibri" charset="0"/>
              </a:rPr>
              <a:t>months</a:t>
            </a:r>
            <a:r>
              <a:rPr lang="fr-CH" sz="1800" dirty="0">
                <a:latin typeface="Calibri" charset="0"/>
                <a:ea typeface="Calibri" charset="0"/>
                <a:cs typeface="Calibri" charset="0"/>
              </a:rPr>
              <a:t> pour le groupe HOT; OR (</a:t>
            </a:r>
            <a:r>
              <a:rPr lang="fr-CH" sz="1800" dirty="0" err="1">
                <a:latin typeface="Calibri" charset="0"/>
                <a:ea typeface="Calibri" charset="0"/>
                <a:cs typeface="Calibri" charset="0"/>
              </a:rPr>
              <a:t>multivarié</a:t>
            </a:r>
            <a:r>
              <a:rPr lang="fr-CH" sz="1800" dirty="0">
                <a:latin typeface="Calibri" charset="0"/>
                <a:ea typeface="Calibri" charset="0"/>
                <a:cs typeface="Calibri" charset="0"/>
              </a:rPr>
              <a:t>): 0.49 (0.31-0.77); p=0.002.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CH" sz="1800" b="1" i="1" dirty="0">
                <a:latin typeface="Calibri" charset="0"/>
                <a:ea typeface="Calibri" charset="0"/>
                <a:cs typeface="Calibri" charset="0"/>
              </a:rPr>
              <a:t>Conclusion</a:t>
            </a:r>
            <a:r>
              <a:rPr lang="fr-CH" sz="1800" b="1" dirty="0">
                <a:latin typeface="Calibri" charset="0"/>
                <a:ea typeface="Calibri" charset="0"/>
                <a:cs typeface="Calibri" charset="0"/>
              </a:rPr>
              <a:t>: </a:t>
            </a:r>
            <a:r>
              <a:rPr lang="fr-CH" sz="1800" i="1" dirty="0">
                <a:latin typeface="Calibri" charset="0"/>
                <a:ea typeface="Calibri" charset="0"/>
                <a:cs typeface="Calibri" charset="0"/>
              </a:rPr>
              <a:t>En dépit d’un pronostic sombre pour ces patients, la mise sous VNI retarde les réadmissions en milieu hospitalier</a:t>
            </a:r>
          </a:p>
        </p:txBody>
      </p:sp>
      <p:sp>
        <p:nvSpPr>
          <p:cNvPr id="2" name="Rectangle 1"/>
          <p:cNvSpPr/>
          <p:nvPr/>
        </p:nvSpPr>
        <p:spPr>
          <a:xfrm>
            <a:off x="4446308" y="3600097"/>
            <a:ext cx="6526491" cy="43363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5481" y="6309360"/>
            <a:ext cx="2654300" cy="304800"/>
          </a:xfrm>
          <a:prstGeom prst="rect">
            <a:avLst/>
          </a:prstGeom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31</a:t>
            </a:fld>
            <a:endParaRPr lang="fr-CH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29B9CE2-B7CB-C0AC-C0BA-8666A7445A3C}"/>
              </a:ext>
            </a:extLst>
          </p:cNvPr>
          <p:cNvSpPr txBox="1"/>
          <p:nvPr/>
        </p:nvSpPr>
        <p:spPr>
          <a:xfrm>
            <a:off x="157315" y="5535561"/>
            <a:ext cx="11552904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fr-CH" sz="1800" b="0" i="0" u="none" strike="noStrike" baseline="0" dirty="0">
                <a:latin typeface="Calibri" panose="020F0502020204030204" pitchFamily="34" charset="0"/>
              </a:rPr>
              <a:t>Harmony 2 (</a:t>
            </a:r>
            <a:r>
              <a:rPr lang="fr-CH" sz="1800" b="0" i="0" u="none" strike="noStrike" baseline="0" dirty="0" err="1">
                <a:latin typeface="Calibri" panose="020F0502020204030204" pitchFamily="34" charset="0"/>
              </a:rPr>
              <a:t>Respironics</a:t>
            </a:r>
            <a:r>
              <a:rPr lang="fr-CH" sz="1800" b="0" i="0" u="none" strike="noStrike" baseline="0" dirty="0">
                <a:latin typeface="Calibri" panose="020F0502020204030204" pitchFamily="34" charset="0"/>
              </a:rPr>
              <a:t> Inc.) or VPAP </a:t>
            </a:r>
            <a:r>
              <a:rPr lang="fr-CH" sz="1800" b="0" i="0" u="none" strike="noStrike" baseline="0" dirty="0" err="1">
                <a:latin typeface="Calibri" panose="020F0502020204030204" pitchFamily="34" charset="0"/>
              </a:rPr>
              <a:t>IIISTa</a:t>
            </a:r>
            <a:r>
              <a:rPr lang="fr-CH" sz="1800" b="0" i="0" u="none" strike="noStrike" baseline="0" dirty="0">
                <a:latin typeface="Calibri" panose="020F0502020204030204" pitchFamily="34" charset="0"/>
              </a:rPr>
              <a:t> (</a:t>
            </a:r>
            <a:r>
              <a:rPr lang="fr-CH" sz="1800" b="0" i="0" u="none" strike="noStrike" baseline="0" dirty="0" err="1">
                <a:latin typeface="Calibri" panose="020F0502020204030204" pitchFamily="34" charset="0"/>
              </a:rPr>
              <a:t>ResMed</a:t>
            </a:r>
            <a:r>
              <a:rPr lang="fr-CH" sz="1800" b="0" i="0" u="none" strike="noStrike" baseline="0" dirty="0">
                <a:latin typeface="Calibri" panose="020F0502020204030204" pitchFamily="34" charset="0"/>
              </a:rPr>
              <a:t>); Réglages: </a:t>
            </a:r>
            <a:r>
              <a:rPr lang="fr-CH" sz="1800" b="0" i="0" u="none" strike="noStrike" baseline="0" dirty="0" err="1">
                <a:latin typeface="Calibri" panose="020F0502020204030204" pitchFamily="34" charset="0"/>
              </a:rPr>
              <a:t>mediane</a:t>
            </a:r>
            <a:r>
              <a:rPr lang="fr-CH" sz="1800" b="0" i="0" u="none" strike="noStrike" baseline="0" dirty="0">
                <a:latin typeface="Calibri" panose="020F0502020204030204" pitchFamily="34" charset="0"/>
              </a:rPr>
              <a:t> [IQR]: IPAP: 24 [22-26] / EPAP: 4 [4-5] cmH2O; ST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615775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107" y="184288"/>
            <a:ext cx="11665735" cy="560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5427" y="6349738"/>
            <a:ext cx="2654300" cy="304800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32</a:t>
            </a:fld>
            <a:endParaRPr lang="fr-CH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A8F86CA-CC82-C185-ED40-DFEC87ABA174}"/>
              </a:ext>
            </a:extLst>
          </p:cNvPr>
          <p:cNvSpPr txBox="1"/>
          <p:nvPr/>
        </p:nvSpPr>
        <p:spPr>
          <a:xfrm>
            <a:off x="157315" y="5840362"/>
            <a:ext cx="11552904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fr-CH" sz="1800" b="0" i="0" u="none" strike="noStrike" baseline="0" dirty="0">
                <a:latin typeface="Calibri" panose="020F0502020204030204" pitchFamily="34" charset="0"/>
              </a:rPr>
              <a:t>Harmony 2 (</a:t>
            </a:r>
            <a:r>
              <a:rPr lang="fr-CH" sz="1800" b="0" i="0" u="none" strike="noStrike" baseline="0" dirty="0" err="1">
                <a:latin typeface="Calibri" panose="020F0502020204030204" pitchFamily="34" charset="0"/>
              </a:rPr>
              <a:t>Respironics</a:t>
            </a:r>
            <a:r>
              <a:rPr lang="fr-CH" sz="1800" b="0" i="0" u="none" strike="noStrike" baseline="0" dirty="0">
                <a:latin typeface="Calibri" panose="020F0502020204030204" pitchFamily="34" charset="0"/>
              </a:rPr>
              <a:t> Inc.) or VPAP </a:t>
            </a:r>
            <a:r>
              <a:rPr lang="fr-CH" sz="1800" b="0" i="0" u="none" strike="noStrike" baseline="0" dirty="0" err="1">
                <a:latin typeface="Calibri" panose="020F0502020204030204" pitchFamily="34" charset="0"/>
              </a:rPr>
              <a:t>IIISTa</a:t>
            </a:r>
            <a:r>
              <a:rPr lang="fr-CH" sz="1800" b="0" i="0" u="none" strike="noStrike" baseline="0" dirty="0">
                <a:latin typeface="Calibri" panose="020F0502020204030204" pitchFamily="34" charset="0"/>
              </a:rPr>
              <a:t> (</a:t>
            </a:r>
            <a:r>
              <a:rPr lang="fr-CH" sz="1800" b="0" i="0" u="none" strike="noStrike" baseline="0" dirty="0" err="1">
                <a:latin typeface="Calibri" panose="020F0502020204030204" pitchFamily="34" charset="0"/>
              </a:rPr>
              <a:t>ResMed</a:t>
            </a:r>
            <a:r>
              <a:rPr lang="fr-CH" sz="1800" b="0" i="0" u="none" strike="noStrike" baseline="0" dirty="0">
                <a:latin typeface="Calibri" panose="020F0502020204030204" pitchFamily="34" charset="0"/>
              </a:rPr>
              <a:t>); Réglages: </a:t>
            </a:r>
            <a:r>
              <a:rPr lang="fr-CH" sz="1800" b="0" i="0" u="none" strike="noStrike" baseline="0" dirty="0" err="1">
                <a:latin typeface="Calibri" panose="020F0502020204030204" pitchFamily="34" charset="0"/>
              </a:rPr>
              <a:t>mediane</a:t>
            </a:r>
            <a:r>
              <a:rPr lang="fr-CH" sz="1800" b="0" i="0" u="none" strike="noStrike" baseline="0" dirty="0">
                <a:latin typeface="Calibri" panose="020F0502020204030204" pitchFamily="34" charset="0"/>
              </a:rPr>
              <a:t> [IQR]: IPAP: 24 [22-26] / EPAP: 4 [4-5] cmH2O; ST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6209488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re 1"/>
          <p:cNvSpPr>
            <a:spLocks noGrp="1"/>
          </p:cNvSpPr>
          <p:nvPr>
            <p:ph type="title"/>
          </p:nvPr>
        </p:nvSpPr>
        <p:spPr>
          <a:xfrm>
            <a:off x="1981200" y="545683"/>
            <a:ext cx="8229600" cy="722313"/>
          </a:xfrm>
        </p:spPr>
        <p:txBody>
          <a:bodyPr>
            <a:normAutofit/>
          </a:bodyPr>
          <a:lstStyle/>
          <a:p>
            <a:pPr algn="ctr" eaLnBrk="0" hangingPunct="0">
              <a:lnSpc>
                <a:spcPct val="150000"/>
              </a:lnSpc>
              <a:spcBef>
                <a:spcPct val="20000"/>
              </a:spcBef>
            </a:pPr>
            <a:r>
              <a:rPr lang="fr-CH" altLang="fr-FR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Lors de BPCO </a:t>
            </a:r>
            <a:r>
              <a:rPr lang="fr-CH" altLang="fr-FR" sz="24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hypercapnique</a:t>
            </a:r>
            <a:r>
              <a:rPr lang="fr-CH" altLang="fr-FR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, la littérature récente:</a:t>
            </a:r>
          </a:p>
        </p:txBody>
      </p:sp>
      <p:sp>
        <p:nvSpPr>
          <p:cNvPr id="20484" name="Espace réservé du contenu 2"/>
          <p:cNvSpPr txBox="1">
            <a:spLocks/>
          </p:cNvSpPr>
          <p:nvPr/>
        </p:nvSpPr>
        <p:spPr bwMode="auto">
          <a:xfrm>
            <a:off x="263352" y="1576287"/>
            <a:ext cx="11636188" cy="4493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fr-CH" altLang="fr-FR" sz="2000" dirty="0">
                <a:latin typeface="Calibri" pitchFamily="34" charset="0"/>
                <a:ea typeface="Calibri" pitchFamily="34" charset="0"/>
                <a:cs typeface="Calibri" pitchFamily="34" charset="0"/>
              </a:rPr>
              <a:t>Ne recommande pas la mise en route d’une VNI au long cours au décours immédiat d’une décompensation </a:t>
            </a:r>
            <a:r>
              <a:rPr lang="fr-CH" altLang="fr-FR" sz="20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hypercapnique</a:t>
            </a:r>
            <a:r>
              <a:rPr lang="fr-CH" altLang="fr-FR" sz="2000" dirty="0">
                <a:latin typeface="Calibri" pitchFamily="34" charset="0"/>
                <a:ea typeface="Calibri" pitchFamily="34" charset="0"/>
                <a:cs typeface="Calibri" pitchFamily="34" charset="0"/>
              </a:rPr>
              <a:t> aiguë </a:t>
            </a:r>
            <a:r>
              <a:rPr lang="fr-CH" altLang="fr-FR" sz="2000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(</a:t>
            </a:r>
            <a:r>
              <a:rPr lang="fr-CH" altLang="fr-FR" sz="2000" i="1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Struik</a:t>
            </a:r>
            <a:r>
              <a:rPr lang="fr-CH" altLang="fr-FR" sz="2000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, 2014)</a:t>
            </a:r>
          </a:p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fr-CH" altLang="fr-FR" sz="2000" dirty="0">
                <a:latin typeface="Calibri" pitchFamily="34" charset="0"/>
                <a:ea typeface="Calibri" pitchFamily="34" charset="0"/>
                <a:cs typeface="Calibri" pitchFamily="34" charset="0"/>
              </a:rPr>
              <a:t>Valide la mise en route d’une VNI au long cours 2 à 4 semaines après une décompensation </a:t>
            </a:r>
            <a:r>
              <a:rPr lang="fr-CH" altLang="fr-FR" sz="20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hypercapnique</a:t>
            </a:r>
            <a:r>
              <a:rPr lang="fr-CH" altLang="fr-FR" sz="2000" dirty="0">
                <a:latin typeface="Calibri" pitchFamily="34" charset="0"/>
                <a:ea typeface="Calibri" pitchFamily="34" charset="0"/>
                <a:cs typeface="Calibri" pitchFamily="34" charset="0"/>
              </a:rPr>
              <a:t> aiguë chez des sujets restant </a:t>
            </a:r>
            <a:r>
              <a:rPr lang="fr-CH" altLang="fr-FR" sz="20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hypercapniques</a:t>
            </a:r>
            <a:r>
              <a:rPr lang="fr-CH" altLang="fr-FR" sz="2000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fr-CH" altLang="fr-FR" sz="2000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(P Murphy, JAMA 2017)</a:t>
            </a:r>
          </a:p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fr-CH" altLang="fr-FR" sz="2000" dirty="0">
                <a:latin typeface="Calibri" pitchFamily="34" charset="0"/>
                <a:ea typeface="Calibri" pitchFamily="34" charset="0"/>
                <a:cs typeface="Calibri" pitchFamily="34" charset="0"/>
              </a:rPr>
              <a:t>Valide la mise en route d’une VNI au long cours chez des sujets stables, hypercapniques à distance d’une exacerbation aiguë (&gt;7 kPa, 53 </a:t>
            </a:r>
            <a:r>
              <a:rPr lang="fr-CH" altLang="fr-FR" sz="20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mmHg</a:t>
            </a:r>
            <a:r>
              <a:rPr lang="fr-CH" altLang="fr-FR" sz="2000" dirty="0">
                <a:latin typeface="Calibri" pitchFamily="34" charset="0"/>
                <a:ea typeface="Calibri" pitchFamily="34" charset="0"/>
                <a:cs typeface="Calibri" pitchFamily="34" charset="0"/>
              </a:rPr>
              <a:t>) pour autant qu’on abaisse la PaCO</a:t>
            </a:r>
            <a:r>
              <a:rPr lang="fr-CH" altLang="fr-FR" sz="2000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fr-CH" altLang="fr-FR" sz="2000" dirty="0">
                <a:latin typeface="Calibri" pitchFamily="34" charset="0"/>
                <a:ea typeface="Calibri" pitchFamily="34" charset="0"/>
                <a:cs typeface="Calibri" pitchFamily="34" charset="0"/>
              </a:rPr>
              <a:t> en dessous de 6.5 kPa (49 </a:t>
            </a:r>
            <a:r>
              <a:rPr lang="fr-CH" altLang="fr-FR" sz="20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mmHg</a:t>
            </a:r>
            <a:r>
              <a:rPr lang="fr-CH" altLang="fr-FR" sz="2000" dirty="0">
                <a:latin typeface="Calibri" pitchFamily="34" charset="0"/>
                <a:ea typeface="Calibri" pitchFamily="34" charset="0"/>
                <a:cs typeface="Calibri" pitchFamily="34" charset="0"/>
              </a:rPr>
              <a:t>) ou d’au moins 20% par rapport aux valeurs initiales  </a:t>
            </a:r>
            <a:r>
              <a:rPr lang="fr-CH" altLang="fr-FR" sz="2000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(T </a:t>
            </a:r>
            <a:r>
              <a:rPr lang="fr-CH" altLang="fr-FR" sz="2000" i="1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Kohnlein</a:t>
            </a:r>
            <a:r>
              <a:rPr lang="fr-CH" altLang="fr-FR" sz="2000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, 2014)</a:t>
            </a:r>
          </a:p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fr-CH" altLang="fr-FR" sz="2000" dirty="0">
                <a:latin typeface="Calibri" pitchFamily="34" charset="0"/>
                <a:ea typeface="Calibri" pitchFamily="34" charset="0"/>
                <a:cs typeface="Calibri" pitchFamily="34" charset="0"/>
              </a:rPr>
              <a:t> Montre un bénéfice marginal lors du recours à la ventilation avec VT cible ou auto-</a:t>
            </a:r>
            <a:r>
              <a:rPr lang="fr-CH" altLang="fr-FR" sz="20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titrante</a:t>
            </a:r>
            <a:r>
              <a:rPr lang="fr-CH" altLang="fr-FR" sz="2000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fr-CH" altLang="fr-FR" sz="2000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(P Murphy, ERJ 2015)</a:t>
            </a: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CCCC2E89-5B52-1E40-B3C9-A5416B475A92}"/>
              </a:ext>
            </a:extLst>
          </p:cNvPr>
          <p:cNvSpPr>
            <a:spLocks noChangeShapeType="1"/>
          </p:cNvSpPr>
          <p:nvPr/>
        </p:nvSpPr>
        <p:spPr bwMode="auto">
          <a:xfrm>
            <a:off x="263352" y="1453582"/>
            <a:ext cx="11636188" cy="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65631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789846"/>
            <a:ext cx="8229600" cy="939800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fr-CH" sz="2400" i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VNI et BPCO: contraintes physiologiques</a:t>
            </a:r>
            <a:endParaRPr lang="fr-FR" sz="2400" i="1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1510" y="2199686"/>
            <a:ext cx="8843246" cy="3389584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GB" sz="2400" dirty="0">
                <a:latin typeface="Calibri" pitchFamily="34" charset="0"/>
                <a:cs typeface="Calibri" pitchFamily="34" charset="0"/>
              </a:rPr>
              <a:t>R</a:t>
            </a:r>
            <a:r>
              <a:rPr lang="en-GB" sz="2400" baseline="-25000" dirty="0">
                <a:latin typeface="Calibri" pitchFamily="34" charset="0"/>
                <a:cs typeface="Calibri" pitchFamily="34" charset="0"/>
              </a:rPr>
              <a:t>VA</a:t>
            </a:r>
            <a:r>
              <a:rPr lang="en-GB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GB" sz="2400" dirty="0" err="1">
                <a:latin typeface="Calibri" pitchFamily="34" charset="0"/>
                <a:cs typeface="Calibri" pitchFamily="34" charset="0"/>
              </a:rPr>
              <a:t>augmentée</a:t>
            </a:r>
            <a:endParaRPr lang="en-GB" sz="2400" dirty="0">
              <a:latin typeface="Calibri" pitchFamily="34" charset="0"/>
              <a:cs typeface="Calibri" pitchFamily="34" charset="0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en-GB" sz="2400" dirty="0" err="1">
                <a:latin typeface="Calibri" pitchFamily="34" charset="0"/>
                <a:cs typeface="Calibri" pitchFamily="34" charset="0"/>
              </a:rPr>
              <a:t>Expirium</a:t>
            </a:r>
            <a:r>
              <a:rPr lang="en-GB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GB" sz="2400" dirty="0" err="1">
                <a:latin typeface="Calibri" pitchFamily="34" charset="0"/>
                <a:cs typeface="Calibri" pitchFamily="34" charset="0"/>
              </a:rPr>
              <a:t>prolongé</a:t>
            </a:r>
            <a:endParaRPr lang="en-GB" sz="2400" dirty="0">
              <a:latin typeface="Calibri" pitchFamily="34" charset="0"/>
              <a:cs typeface="Calibri" pitchFamily="34" charset="0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en-GB" sz="2400" dirty="0">
                <a:latin typeface="Calibri" pitchFamily="34" charset="0"/>
                <a:cs typeface="Calibri" pitchFamily="34" charset="0"/>
              </a:rPr>
              <a:t>PEEP* </a:t>
            </a:r>
            <a:r>
              <a:rPr lang="en-GB" sz="2400" dirty="0" err="1">
                <a:latin typeface="Calibri" pitchFamily="34" charset="0"/>
                <a:cs typeface="Calibri" pitchFamily="34" charset="0"/>
              </a:rPr>
              <a:t>intrinsèque</a:t>
            </a:r>
            <a:r>
              <a:rPr lang="en-GB" sz="2400" dirty="0">
                <a:latin typeface="Calibri" pitchFamily="34" charset="0"/>
                <a:cs typeface="Calibri" pitchFamily="34" charset="0"/>
              </a:rPr>
              <a:t> 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lang="en-GB" sz="2400" dirty="0" err="1">
                <a:latin typeface="Calibri" pitchFamily="34" charset="0"/>
                <a:cs typeface="Calibri" pitchFamily="34" charset="0"/>
              </a:rPr>
              <a:t>Piégeage</a:t>
            </a:r>
            <a:r>
              <a:rPr lang="en-GB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GB" sz="2400" dirty="0" err="1">
                <a:latin typeface="Calibri" pitchFamily="34" charset="0"/>
                <a:cs typeface="Calibri" pitchFamily="34" charset="0"/>
              </a:rPr>
              <a:t>statique</a:t>
            </a:r>
            <a:r>
              <a:rPr lang="en-GB" sz="2400" dirty="0">
                <a:latin typeface="Calibri" pitchFamily="34" charset="0"/>
                <a:cs typeface="Calibri" pitchFamily="34" charset="0"/>
              </a:rPr>
              <a:t> et </a:t>
            </a:r>
            <a:r>
              <a:rPr lang="en-GB" sz="2400" dirty="0" err="1">
                <a:latin typeface="Calibri" pitchFamily="34" charset="0"/>
                <a:cs typeface="Calibri" pitchFamily="34" charset="0"/>
              </a:rPr>
              <a:t>dynamique</a:t>
            </a:r>
            <a:r>
              <a:rPr lang="en-GB" sz="2400" dirty="0">
                <a:latin typeface="Calibri" pitchFamily="34" charset="0"/>
                <a:cs typeface="Calibri" pitchFamily="34" charset="0"/>
              </a:rPr>
              <a:t> (air-trapping)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lang="en-GB" sz="2400" dirty="0" err="1">
                <a:latin typeface="Calibri" pitchFamily="34" charset="0"/>
                <a:cs typeface="Calibri" pitchFamily="34" charset="0"/>
              </a:rPr>
              <a:t>Amyotrophie</a:t>
            </a:r>
            <a:endParaRPr lang="en-GB" sz="2400" dirty="0">
              <a:latin typeface="Calibri" pitchFamily="34" charset="0"/>
              <a:cs typeface="Calibri" pitchFamily="34" charset="0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en-GB" sz="2400" dirty="0" err="1">
                <a:latin typeface="Calibri" pitchFamily="34" charset="0"/>
                <a:cs typeface="Calibri" pitchFamily="34" charset="0"/>
              </a:rPr>
              <a:t>Altérations</a:t>
            </a:r>
            <a:r>
              <a:rPr lang="en-GB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GB" sz="2400" dirty="0" err="1">
                <a:latin typeface="Calibri" pitchFamily="34" charset="0"/>
                <a:cs typeface="Calibri" pitchFamily="34" charset="0"/>
              </a:rPr>
              <a:t>géométriques</a:t>
            </a:r>
            <a:r>
              <a:rPr lang="en-GB" sz="2400" dirty="0">
                <a:latin typeface="Calibri" pitchFamily="34" charset="0"/>
                <a:cs typeface="Calibri" pitchFamily="34" charset="0"/>
              </a:rPr>
              <a:t> du </a:t>
            </a:r>
            <a:r>
              <a:rPr lang="en-GB" sz="2400" dirty="0" err="1">
                <a:latin typeface="Calibri" pitchFamily="34" charset="0"/>
                <a:cs typeface="Calibri" pitchFamily="34" charset="0"/>
              </a:rPr>
              <a:t>diaphragme</a:t>
            </a:r>
            <a:endParaRPr lang="en-GB" sz="2400" dirty="0">
              <a:latin typeface="Calibri" pitchFamily="34" charset="0"/>
              <a:cs typeface="Calibri" pitchFamily="34" charset="0"/>
            </a:endParaRPr>
          </a:p>
          <a:p>
            <a:pPr eaLnBrk="1" hangingPunct="1">
              <a:lnSpc>
                <a:spcPct val="130000"/>
              </a:lnSpc>
              <a:defRPr/>
            </a:pPr>
            <a:endParaRPr lang="en-GB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" name="Picture 5"/>
          <p:cNvPicPr>
            <a:picLocks noChangeArrowheads="1"/>
          </p:cNvPicPr>
          <p:nvPr/>
        </p:nvPicPr>
        <p:blipFill>
          <a:blip r:embed="rId2" cstate="print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0486" y="2281127"/>
            <a:ext cx="2386411" cy="321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5576677" y="6237312"/>
            <a:ext cx="3967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>
                <a:latin typeface="Calibri" pitchFamily="34" charset="0"/>
                <a:cs typeface="Calibri" pitchFamily="34" charset="0"/>
              </a:rPr>
              <a:t>*: PEEP: Positive End Expiratory Pressure</a:t>
            </a:r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58EE0984-7159-FC40-9C39-0A8F5EF84606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" y="1844260"/>
            <a:ext cx="11418570" cy="1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fr-CH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20E5F8D-F8EE-B648-A610-566283452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85B18-4DDB-D74F-AEE5-379DB7ED4F89}" type="slidenum">
              <a:rPr lang="fr-CH" smtClean="0"/>
              <a:t>34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618880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404664"/>
            <a:ext cx="8229600" cy="92075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fr-CH" sz="2400" i="1" dirty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Résumé du paramétrage lors de BPCO</a:t>
            </a:r>
            <a:endParaRPr lang="fr-FR" sz="2400" i="1" dirty="0">
              <a:solidFill>
                <a:schemeClr val="tx2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5790" y="1628801"/>
            <a:ext cx="11109960" cy="3888581"/>
          </a:xfrm>
        </p:spPr>
        <p:txBody>
          <a:bodyPr>
            <a:norm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CH" sz="2000" dirty="0">
                <a:latin typeface="Calibri" pitchFamily="34" charset="0"/>
                <a:ea typeface="Calibri" pitchFamily="34" charset="0"/>
                <a:cs typeface="Calibri" pitchFamily="34" charset="0"/>
              </a:rPr>
              <a:t>Mode S/T; FR proche de la FR spontanée (ou 1-2 cycles au-dessus: Windisch et al.)</a:t>
            </a:r>
          </a:p>
          <a:p>
            <a:pPr eaLnBrk="1" hangingPunct="1">
              <a:lnSpc>
                <a:spcPct val="130000"/>
              </a:lnSpc>
            </a:pPr>
            <a:r>
              <a:rPr lang="fr-CH" sz="2000" b="1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Valeurs élevées d’AI ont un meilleur impact physiologique</a:t>
            </a:r>
          </a:p>
          <a:p>
            <a:pPr eaLnBrk="1" hangingPunct="1">
              <a:lnSpc>
                <a:spcPct val="130000"/>
              </a:lnSpc>
            </a:pPr>
            <a:r>
              <a:rPr lang="fr-CH" sz="2000" dirty="0">
                <a:latin typeface="Calibri" pitchFamily="34" charset="0"/>
                <a:ea typeface="Calibri" pitchFamily="34" charset="0"/>
                <a:cs typeface="Calibri" pitchFamily="34" charset="0"/>
              </a:rPr>
              <a:t>Temps de montée en pression court (100-150 msec)</a:t>
            </a:r>
          </a:p>
          <a:p>
            <a:pPr eaLnBrk="1" hangingPunct="1">
              <a:lnSpc>
                <a:spcPct val="130000"/>
              </a:lnSpc>
            </a:pPr>
            <a:r>
              <a:rPr lang="fr-CH" sz="2000" dirty="0">
                <a:latin typeface="Calibri" pitchFamily="34" charset="0"/>
                <a:ea typeface="Calibri" pitchFamily="34" charset="0"/>
                <a:cs typeface="Calibri" pitchFamily="34" charset="0"/>
              </a:rPr>
              <a:t>EPAP (PEP): 4-5 cmH</a:t>
            </a:r>
            <a:r>
              <a:rPr lang="fr-CH" sz="2000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fr-CH" sz="2000" dirty="0">
                <a:latin typeface="Calibri" pitchFamily="34" charset="0"/>
                <a:ea typeface="Calibri" pitchFamily="34" charset="0"/>
                <a:cs typeface="Calibri" pitchFamily="34" charset="0"/>
              </a:rPr>
              <a:t>O à moins d’avoir un «</a:t>
            </a:r>
            <a:r>
              <a:rPr lang="fr-CH" sz="20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Overlap</a:t>
            </a:r>
            <a:r>
              <a:rPr lang="fr-CH" sz="2000" dirty="0">
                <a:latin typeface="Calibri" pitchFamily="34" charset="0"/>
                <a:ea typeface="Calibri" pitchFamily="34" charset="0"/>
                <a:cs typeface="Calibri" pitchFamily="34" charset="0"/>
              </a:rPr>
              <a:t> syndrome»</a:t>
            </a:r>
          </a:p>
          <a:p>
            <a:pPr eaLnBrk="1" hangingPunct="1">
              <a:lnSpc>
                <a:spcPct val="130000"/>
              </a:lnSpc>
            </a:pPr>
            <a:r>
              <a:rPr lang="fr-CH" sz="2000" dirty="0">
                <a:latin typeface="Calibri" pitchFamily="34" charset="0"/>
                <a:ea typeface="Calibri" pitchFamily="34" charset="0"/>
                <a:cs typeface="Calibri" pitchFamily="34" charset="0"/>
              </a:rPr>
              <a:t>TI</a:t>
            </a:r>
            <a:r>
              <a:rPr lang="fr-CH" sz="2000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MIN</a:t>
            </a:r>
            <a:r>
              <a:rPr lang="fr-CH" sz="2000" dirty="0">
                <a:latin typeface="Calibri" pitchFamily="34" charset="0"/>
                <a:ea typeface="Calibri" pitchFamily="34" charset="0"/>
                <a:cs typeface="Calibri" pitchFamily="34" charset="0"/>
              </a:rPr>
              <a:t> bas; TI</a:t>
            </a:r>
            <a:r>
              <a:rPr lang="fr-CH" sz="2000" baseline="-25000" dirty="0">
                <a:latin typeface="Calibri" pitchFamily="34" charset="0"/>
                <a:ea typeface="Calibri" pitchFamily="34" charset="0"/>
                <a:cs typeface="Calibri" pitchFamily="34" charset="0"/>
              </a:rPr>
              <a:t>MAX</a:t>
            </a:r>
            <a:r>
              <a:rPr lang="fr-CH" sz="2000" dirty="0">
                <a:latin typeface="Calibri" pitchFamily="34" charset="0"/>
                <a:ea typeface="Calibri" pitchFamily="34" charset="0"/>
                <a:cs typeface="Calibri" pitchFamily="34" charset="0"/>
              </a:rPr>
              <a:t> calculé pour obtenir un rapport I:E </a:t>
            </a:r>
            <a:r>
              <a:rPr lang="fr-CH" sz="2000" dirty="0">
                <a:latin typeface="Calibri" pitchFamily="34" charset="0"/>
                <a:ea typeface="Calibri" pitchFamily="34" charset="0"/>
                <a:cs typeface="Calibri" pitchFamily="34" charset="0"/>
                <a:sym typeface="Symbol"/>
              </a:rPr>
              <a:t> 1:3</a:t>
            </a:r>
          </a:p>
          <a:p>
            <a:pPr eaLnBrk="1" hangingPunct="1">
              <a:lnSpc>
                <a:spcPct val="130000"/>
              </a:lnSpc>
            </a:pPr>
            <a:r>
              <a:rPr lang="fr-CH" sz="2000" dirty="0">
                <a:latin typeface="Calibri" pitchFamily="34" charset="0"/>
                <a:ea typeface="Calibri" pitchFamily="34" charset="0"/>
                <a:cs typeface="Calibri" pitchFamily="34" charset="0"/>
                <a:sym typeface="Symbol"/>
              </a:rPr>
              <a:t>Trigger inspiratoire: valeurs par défaut (si efforts non récompensés, envisager fuites et/ou </a:t>
            </a:r>
            <a:r>
              <a:rPr lang="fr-CH" sz="2000" dirty="0" err="1">
                <a:latin typeface="Calibri" pitchFamily="34" charset="0"/>
                <a:ea typeface="Calibri" pitchFamily="34" charset="0"/>
                <a:cs typeface="Calibri" pitchFamily="34" charset="0"/>
                <a:sym typeface="Symbol"/>
              </a:rPr>
              <a:t>PEEPi</a:t>
            </a:r>
            <a:r>
              <a:rPr lang="fr-CH" sz="2000" dirty="0">
                <a:latin typeface="Calibri" pitchFamily="34" charset="0"/>
                <a:ea typeface="Calibri" pitchFamily="34" charset="0"/>
                <a:cs typeface="Calibri" pitchFamily="34" charset="0"/>
                <a:sym typeface="Symbol"/>
              </a:rPr>
              <a:t>)</a:t>
            </a:r>
          </a:p>
          <a:p>
            <a:pPr eaLnBrk="1" hangingPunct="1">
              <a:lnSpc>
                <a:spcPct val="130000"/>
              </a:lnSpc>
            </a:pPr>
            <a:r>
              <a:rPr lang="fr-CH" sz="2000" dirty="0" err="1">
                <a:latin typeface="Calibri" pitchFamily="34" charset="0"/>
                <a:ea typeface="Calibri" pitchFamily="34" charset="0"/>
                <a:cs typeface="Calibri" pitchFamily="34" charset="0"/>
                <a:sym typeface="Symbol"/>
              </a:rPr>
              <a:t>Cyclage</a:t>
            </a:r>
            <a:r>
              <a:rPr lang="fr-CH" sz="2000" dirty="0">
                <a:latin typeface="Calibri" pitchFamily="34" charset="0"/>
                <a:ea typeface="Calibri" pitchFamily="34" charset="0"/>
                <a:cs typeface="Calibri" pitchFamily="34" charset="0"/>
                <a:sym typeface="Symbol"/>
              </a:rPr>
              <a:t>: pourcentage élevé du débit inspiratoire de pointe</a:t>
            </a:r>
            <a:endParaRPr lang="fr-FR" sz="20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7" name="Picture 5"/>
          <p:cNvPicPr>
            <a:picLocks noChangeArrowheads="1"/>
          </p:cNvPicPr>
          <p:nvPr/>
        </p:nvPicPr>
        <p:blipFill>
          <a:blip r:embed="rId2" cstate="print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821" y="4734171"/>
            <a:ext cx="1476600" cy="1987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2135560" y="6165304"/>
            <a:ext cx="5832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*: rares cas avec </a:t>
            </a:r>
            <a:r>
              <a:rPr lang="fr-CH" dirty="0" err="1"/>
              <a:t>PEEPi</a:t>
            </a:r>
            <a:r>
              <a:rPr lang="fr-CH" dirty="0"/>
              <a:t> ad 8-10 cmH</a:t>
            </a:r>
            <a:r>
              <a:rPr lang="fr-CH" baseline="-25000" dirty="0"/>
              <a:t>2</a:t>
            </a:r>
            <a:r>
              <a:rPr lang="fr-CH" dirty="0"/>
              <a:t>O 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8896900" y="2132856"/>
            <a:ext cx="511469" cy="472118"/>
            <a:chOff x="7092280" y="3429000"/>
            <a:chExt cx="511469" cy="472118"/>
          </a:xfrm>
        </p:grpSpPr>
        <p:sp>
          <p:nvSpPr>
            <p:cNvPr id="9" name="Triangle isocèle 8"/>
            <p:cNvSpPr/>
            <p:nvPr/>
          </p:nvSpPr>
          <p:spPr>
            <a:xfrm>
              <a:off x="7092280" y="3429000"/>
              <a:ext cx="511469" cy="424616"/>
            </a:xfrm>
            <a:prstGeom prst="triangle">
              <a:avLst/>
            </a:prstGeom>
            <a:solidFill>
              <a:schemeClr val="bg1"/>
            </a:solidFill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7213201" y="3501008"/>
              <a:ext cx="26962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H" sz="2000" b="1" dirty="0">
                  <a:latin typeface="Calibri" pitchFamily="34" charset="0"/>
                  <a:cs typeface="Calibri" pitchFamily="34" charset="0"/>
                </a:rPr>
                <a:t>!</a:t>
              </a:r>
            </a:p>
          </p:txBody>
        </p:sp>
      </p:grpSp>
      <p:sp>
        <p:nvSpPr>
          <p:cNvPr id="11" name="Line 4">
            <a:extLst>
              <a:ext uri="{FF2B5EF4-FFF2-40B4-BE49-F238E27FC236}">
                <a16:creationId xmlns:a16="http://schemas.microsoft.com/office/drawing/2014/main" id="{182FDAEE-45FB-164C-A2D3-3927C0CAC74C}"/>
              </a:ext>
            </a:extLst>
          </p:cNvPr>
          <p:cNvSpPr>
            <a:spLocks noChangeShapeType="1"/>
          </p:cNvSpPr>
          <p:nvPr/>
        </p:nvSpPr>
        <p:spPr bwMode="auto">
          <a:xfrm>
            <a:off x="377190" y="1325412"/>
            <a:ext cx="11338560" cy="1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fr-CH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180117A-EF19-574B-910C-B4AE9EDB0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85B18-4DDB-D74F-AEE5-379DB7ED4F89}" type="slidenum">
              <a:rPr lang="fr-CH" smtClean="0"/>
              <a:t>35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5979003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ZoneTexte 1"/>
          <p:cNvSpPr txBox="1">
            <a:spLocks noChangeArrowheads="1"/>
          </p:cNvSpPr>
          <p:nvPr/>
        </p:nvSpPr>
        <p:spPr bwMode="auto">
          <a:xfrm>
            <a:off x="4151785" y="404665"/>
            <a:ext cx="38715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CH" sz="2400" i="1" dirty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TI</a:t>
            </a:r>
            <a:r>
              <a:rPr lang="fr-CH" sz="2400" i="1" baseline="-25000" dirty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MAX</a:t>
            </a:r>
            <a:r>
              <a:rPr lang="fr-CH" sz="2400" i="1" dirty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détermine le rapport I:E</a:t>
            </a:r>
          </a:p>
        </p:txBody>
      </p:sp>
      <p:grpSp>
        <p:nvGrpSpPr>
          <p:cNvPr id="9" name="Groupe 8"/>
          <p:cNvGrpSpPr/>
          <p:nvPr/>
        </p:nvGrpSpPr>
        <p:grpSpPr>
          <a:xfrm>
            <a:off x="9382149" y="5429264"/>
            <a:ext cx="701987" cy="1155150"/>
            <a:chOff x="8143900" y="5429264"/>
            <a:chExt cx="701987" cy="1155150"/>
          </a:xfrm>
        </p:grpSpPr>
        <p:sp>
          <p:nvSpPr>
            <p:cNvPr id="7" name="Flèche droite 6"/>
            <p:cNvSpPr/>
            <p:nvPr/>
          </p:nvSpPr>
          <p:spPr>
            <a:xfrm rot="16200000">
              <a:off x="8066265" y="5679297"/>
              <a:ext cx="857256" cy="35719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8143900" y="6215082"/>
              <a:ext cx="701987" cy="36933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fr-CH" dirty="0"/>
                <a:t>BPCO</a:t>
              </a:r>
            </a:p>
          </p:txBody>
        </p:sp>
      </p:grp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1" y="1610854"/>
            <a:ext cx="9144000" cy="342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Rectangle 1"/>
          <p:cNvSpPr/>
          <p:nvPr/>
        </p:nvSpPr>
        <p:spPr>
          <a:xfrm>
            <a:off x="1666845" y="2786059"/>
            <a:ext cx="1541557" cy="21431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4" name="Rectangle 13"/>
          <p:cNvSpPr/>
          <p:nvPr/>
        </p:nvSpPr>
        <p:spPr>
          <a:xfrm>
            <a:off x="6168008" y="4293096"/>
            <a:ext cx="1224137" cy="6213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0" name="Line 4">
            <a:extLst>
              <a:ext uri="{FF2B5EF4-FFF2-40B4-BE49-F238E27FC236}">
                <a16:creationId xmlns:a16="http://schemas.microsoft.com/office/drawing/2014/main" id="{CCCC2E89-5B52-1E40-B3C9-A5416B475A92}"/>
              </a:ext>
            </a:extLst>
          </p:cNvPr>
          <p:cNvSpPr>
            <a:spLocks noChangeShapeType="1"/>
          </p:cNvSpPr>
          <p:nvPr/>
        </p:nvSpPr>
        <p:spPr bwMode="auto">
          <a:xfrm>
            <a:off x="263352" y="1239570"/>
            <a:ext cx="11636188" cy="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fr-CH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36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7632060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 rot="16200000" flipH="1">
            <a:off x="745332" y="3140869"/>
            <a:ext cx="5840412" cy="952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/>
          <p:cNvCxnSpPr/>
          <p:nvPr/>
        </p:nvCxnSpPr>
        <p:spPr>
          <a:xfrm>
            <a:off x="3617913" y="2197100"/>
            <a:ext cx="600075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/>
          <p:nvPr/>
        </p:nvCxnSpPr>
        <p:spPr>
          <a:xfrm>
            <a:off x="3713163" y="5570538"/>
            <a:ext cx="600075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8"/>
          <p:cNvGrpSpPr/>
          <p:nvPr/>
        </p:nvGrpSpPr>
        <p:grpSpPr>
          <a:xfrm>
            <a:off x="3713164" y="642939"/>
            <a:ext cx="5632981" cy="4446586"/>
            <a:chOff x="2189163" y="642939"/>
            <a:chExt cx="5632981" cy="4446586"/>
          </a:xfrm>
        </p:grpSpPr>
        <p:sp>
          <p:nvSpPr>
            <p:cNvPr id="9" name="Forme libre 8"/>
            <p:cNvSpPr/>
            <p:nvPr/>
          </p:nvSpPr>
          <p:spPr bwMode="auto">
            <a:xfrm>
              <a:off x="2189163" y="642939"/>
              <a:ext cx="5632981" cy="2813383"/>
            </a:xfrm>
            <a:custGeom>
              <a:avLst/>
              <a:gdLst>
                <a:gd name="connsiteX0" fmla="*/ 0 w 4102100"/>
                <a:gd name="connsiteY0" fmla="*/ 2057400 h 3543300"/>
                <a:gd name="connsiteX1" fmla="*/ 444500 w 4102100"/>
                <a:gd name="connsiteY1" fmla="*/ 2057400 h 3543300"/>
                <a:gd name="connsiteX2" fmla="*/ 774700 w 4102100"/>
                <a:gd name="connsiteY2" fmla="*/ 215900 h 3543300"/>
                <a:gd name="connsiteX3" fmla="*/ 927100 w 4102100"/>
                <a:gd name="connsiteY3" fmla="*/ 50800 h 3543300"/>
                <a:gd name="connsiteX4" fmla="*/ 1219200 w 4102100"/>
                <a:gd name="connsiteY4" fmla="*/ 0 h 3543300"/>
                <a:gd name="connsiteX5" fmla="*/ 1473200 w 4102100"/>
                <a:gd name="connsiteY5" fmla="*/ 63500 h 3543300"/>
                <a:gd name="connsiteX6" fmla="*/ 1676400 w 4102100"/>
                <a:gd name="connsiteY6" fmla="*/ 355600 h 3543300"/>
                <a:gd name="connsiteX7" fmla="*/ 1879600 w 4102100"/>
                <a:gd name="connsiteY7" fmla="*/ 990600 h 3543300"/>
                <a:gd name="connsiteX8" fmla="*/ 1943100 w 4102100"/>
                <a:gd name="connsiteY8" fmla="*/ 3340100 h 3543300"/>
                <a:gd name="connsiteX9" fmla="*/ 2019300 w 4102100"/>
                <a:gd name="connsiteY9" fmla="*/ 3479800 h 3543300"/>
                <a:gd name="connsiteX10" fmla="*/ 2209800 w 4102100"/>
                <a:gd name="connsiteY10" fmla="*/ 3543300 h 3543300"/>
                <a:gd name="connsiteX11" fmla="*/ 2438400 w 4102100"/>
                <a:gd name="connsiteY11" fmla="*/ 3479800 h 3543300"/>
                <a:gd name="connsiteX12" fmla="*/ 3098800 w 4102100"/>
                <a:gd name="connsiteY12" fmla="*/ 2743200 h 3543300"/>
                <a:gd name="connsiteX13" fmla="*/ 3492500 w 4102100"/>
                <a:gd name="connsiteY13" fmla="*/ 2336800 h 3543300"/>
                <a:gd name="connsiteX14" fmla="*/ 3937000 w 4102100"/>
                <a:gd name="connsiteY14" fmla="*/ 2120900 h 3543300"/>
                <a:gd name="connsiteX15" fmla="*/ 4102100 w 4102100"/>
                <a:gd name="connsiteY15" fmla="*/ 2070100 h 3543300"/>
                <a:gd name="connsiteX16" fmla="*/ 4089400 w 4102100"/>
                <a:gd name="connsiteY16" fmla="*/ 2070100 h 3543300"/>
                <a:gd name="connsiteX0" fmla="*/ 0 w 4102100"/>
                <a:gd name="connsiteY0" fmla="*/ 2057400 h 3543300"/>
                <a:gd name="connsiteX1" fmla="*/ 444500 w 4102100"/>
                <a:gd name="connsiteY1" fmla="*/ 2057400 h 3543300"/>
                <a:gd name="connsiteX2" fmla="*/ 774700 w 4102100"/>
                <a:gd name="connsiteY2" fmla="*/ 215900 h 3543300"/>
                <a:gd name="connsiteX3" fmla="*/ 927100 w 4102100"/>
                <a:gd name="connsiteY3" fmla="*/ 50800 h 3543300"/>
                <a:gd name="connsiteX4" fmla="*/ 1219200 w 4102100"/>
                <a:gd name="connsiteY4" fmla="*/ 0 h 3543300"/>
                <a:gd name="connsiteX5" fmla="*/ 1473200 w 4102100"/>
                <a:gd name="connsiteY5" fmla="*/ 63500 h 3543300"/>
                <a:gd name="connsiteX6" fmla="*/ 1676400 w 4102100"/>
                <a:gd name="connsiteY6" fmla="*/ 355600 h 3543300"/>
                <a:gd name="connsiteX7" fmla="*/ 1857388 w 4102100"/>
                <a:gd name="connsiteY7" fmla="*/ 1052494 h 3543300"/>
                <a:gd name="connsiteX8" fmla="*/ 1943100 w 4102100"/>
                <a:gd name="connsiteY8" fmla="*/ 3340100 h 3543300"/>
                <a:gd name="connsiteX9" fmla="*/ 2019300 w 4102100"/>
                <a:gd name="connsiteY9" fmla="*/ 3479800 h 3543300"/>
                <a:gd name="connsiteX10" fmla="*/ 2209800 w 4102100"/>
                <a:gd name="connsiteY10" fmla="*/ 3543300 h 3543300"/>
                <a:gd name="connsiteX11" fmla="*/ 2438400 w 4102100"/>
                <a:gd name="connsiteY11" fmla="*/ 3479800 h 3543300"/>
                <a:gd name="connsiteX12" fmla="*/ 3098800 w 4102100"/>
                <a:gd name="connsiteY12" fmla="*/ 2743200 h 3543300"/>
                <a:gd name="connsiteX13" fmla="*/ 3492500 w 4102100"/>
                <a:gd name="connsiteY13" fmla="*/ 2336800 h 3543300"/>
                <a:gd name="connsiteX14" fmla="*/ 3937000 w 4102100"/>
                <a:gd name="connsiteY14" fmla="*/ 2120900 h 3543300"/>
                <a:gd name="connsiteX15" fmla="*/ 4102100 w 4102100"/>
                <a:gd name="connsiteY15" fmla="*/ 2070100 h 3543300"/>
                <a:gd name="connsiteX16" fmla="*/ 4089400 w 4102100"/>
                <a:gd name="connsiteY16" fmla="*/ 2070100 h 3543300"/>
                <a:gd name="connsiteX0" fmla="*/ 0 w 4102100"/>
                <a:gd name="connsiteY0" fmla="*/ 2057400 h 3543300"/>
                <a:gd name="connsiteX1" fmla="*/ 444500 w 4102100"/>
                <a:gd name="connsiteY1" fmla="*/ 2057400 h 3543300"/>
                <a:gd name="connsiteX2" fmla="*/ 714380 w 4102100"/>
                <a:gd name="connsiteY2" fmla="*/ 195238 h 3543300"/>
                <a:gd name="connsiteX3" fmla="*/ 927100 w 4102100"/>
                <a:gd name="connsiteY3" fmla="*/ 50800 h 3543300"/>
                <a:gd name="connsiteX4" fmla="*/ 1219200 w 4102100"/>
                <a:gd name="connsiteY4" fmla="*/ 0 h 3543300"/>
                <a:gd name="connsiteX5" fmla="*/ 1473200 w 4102100"/>
                <a:gd name="connsiteY5" fmla="*/ 63500 h 3543300"/>
                <a:gd name="connsiteX6" fmla="*/ 1676400 w 4102100"/>
                <a:gd name="connsiteY6" fmla="*/ 355600 h 3543300"/>
                <a:gd name="connsiteX7" fmla="*/ 1857388 w 4102100"/>
                <a:gd name="connsiteY7" fmla="*/ 1052494 h 3543300"/>
                <a:gd name="connsiteX8" fmla="*/ 1943100 w 4102100"/>
                <a:gd name="connsiteY8" fmla="*/ 3340100 h 3543300"/>
                <a:gd name="connsiteX9" fmla="*/ 2019300 w 4102100"/>
                <a:gd name="connsiteY9" fmla="*/ 3479800 h 3543300"/>
                <a:gd name="connsiteX10" fmla="*/ 2209800 w 4102100"/>
                <a:gd name="connsiteY10" fmla="*/ 3543300 h 3543300"/>
                <a:gd name="connsiteX11" fmla="*/ 2438400 w 4102100"/>
                <a:gd name="connsiteY11" fmla="*/ 3479800 h 3543300"/>
                <a:gd name="connsiteX12" fmla="*/ 3098800 w 4102100"/>
                <a:gd name="connsiteY12" fmla="*/ 2743200 h 3543300"/>
                <a:gd name="connsiteX13" fmla="*/ 3492500 w 4102100"/>
                <a:gd name="connsiteY13" fmla="*/ 2336800 h 3543300"/>
                <a:gd name="connsiteX14" fmla="*/ 3937000 w 4102100"/>
                <a:gd name="connsiteY14" fmla="*/ 2120900 h 3543300"/>
                <a:gd name="connsiteX15" fmla="*/ 4102100 w 4102100"/>
                <a:gd name="connsiteY15" fmla="*/ 2070100 h 3543300"/>
                <a:gd name="connsiteX16" fmla="*/ 4089400 w 4102100"/>
                <a:gd name="connsiteY16" fmla="*/ 2070100 h 3543300"/>
                <a:gd name="connsiteX0" fmla="*/ 0 w 4102100"/>
                <a:gd name="connsiteY0" fmla="*/ 2076476 h 3562376"/>
                <a:gd name="connsiteX1" fmla="*/ 444500 w 4102100"/>
                <a:gd name="connsiteY1" fmla="*/ 2076476 h 3562376"/>
                <a:gd name="connsiteX2" fmla="*/ 714380 w 4102100"/>
                <a:gd name="connsiteY2" fmla="*/ 214314 h 3562376"/>
                <a:gd name="connsiteX3" fmla="*/ 857256 w 4102100"/>
                <a:gd name="connsiteY3" fmla="*/ 0 h 3562376"/>
                <a:gd name="connsiteX4" fmla="*/ 1219200 w 4102100"/>
                <a:gd name="connsiteY4" fmla="*/ 19076 h 3562376"/>
                <a:gd name="connsiteX5" fmla="*/ 1473200 w 4102100"/>
                <a:gd name="connsiteY5" fmla="*/ 82576 h 3562376"/>
                <a:gd name="connsiteX6" fmla="*/ 1676400 w 4102100"/>
                <a:gd name="connsiteY6" fmla="*/ 374676 h 3562376"/>
                <a:gd name="connsiteX7" fmla="*/ 1857388 w 4102100"/>
                <a:gd name="connsiteY7" fmla="*/ 1071570 h 3562376"/>
                <a:gd name="connsiteX8" fmla="*/ 1943100 w 4102100"/>
                <a:gd name="connsiteY8" fmla="*/ 3359176 h 3562376"/>
                <a:gd name="connsiteX9" fmla="*/ 2019300 w 4102100"/>
                <a:gd name="connsiteY9" fmla="*/ 3498876 h 3562376"/>
                <a:gd name="connsiteX10" fmla="*/ 2209800 w 4102100"/>
                <a:gd name="connsiteY10" fmla="*/ 3562376 h 3562376"/>
                <a:gd name="connsiteX11" fmla="*/ 2438400 w 4102100"/>
                <a:gd name="connsiteY11" fmla="*/ 3498876 h 3562376"/>
                <a:gd name="connsiteX12" fmla="*/ 3098800 w 4102100"/>
                <a:gd name="connsiteY12" fmla="*/ 2762276 h 3562376"/>
                <a:gd name="connsiteX13" fmla="*/ 3492500 w 4102100"/>
                <a:gd name="connsiteY13" fmla="*/ 2355876 h 3562376"/>
                <a:gd name="connsiteX14" fmla="*/ 3937000 w 4102100"/>
                <a:gd name="connsiteY14" fmla="*/ 2139976 h 3562376"/>
                <a:gd name="connsiteX15" fmla="*/ 4102100 w 4102100"/>
                <a:gd name="connsiteY15" fmla="*/ 2089176 h 3562376"/>
                <a:gd name="connsiteX16" fmla="*/ 4089400 w 4102100"/>
                <a:gd name="connsiteY16" fmla="*/ 2089176 h 3562376"/>
                <a:gd name="connsiteX0" fmla="*/ 0 w 4102100"/>
                <a:gd name="connsiteY0" fmla="*/ 2076476 h 3562376"/>
                <a:gd name="connsiteX1" fmla="*/ 444500 w 4102100"/>
                <a:gd name="connsiteY1" fmla="*/ 2076476 h 3562376"/>
                <a:gd name="connsiteX2" fmla="*/ 714380 w 4102100"/>
                <a:gd name="connsiteY2" fmla="*/ 214314 h 3562376"/>
                <a:gd name="connsiteX3" fmla="*/ 857256 w 4102100"/>
                <a:gd name="connsiteY3" fmla="*/ 0 h 3562376"/>
                <a:gd name="connsiteX4" fmla="*/ 1219200 w 4102100"/>
                <a:gd name="connsiteY4" fmla="*/ 19076 h 3562376"/>
                <a:gd name="connsiteX5" fmla="*/ 1500198 w 4102100"/>
                <a:gd name="connsiteY5" fmla="*/ 142876 h 3562376"/>
                <a:gd name="connsiteX6" fmla="*/ 1676400 w 4102100"/>
                <a:gd name="connsiteY6" fmla="*/ 374676 h 3562376"/>
                <a:gd name="connsiteX7" fmla="*/ 1857388 w 4102100"/>
                <a:gd name="connsiteY7" fmla="*/ 1071570 h 3562376"/>
                <a:gd name="connsiteX8" fmla="*/ 1943100 w 4102100"/>
                <a:gd name="connsiteY8" fmla="*/ 3359176 h 3562376"/>
                <a:gd name="connsiteX9" fmla="*/ 2019300 w 4102100"/>
                <a:gd name="connsiteY9" fmla="*/ 3498876 h 3562376"/>
                <a:gd name="connsiteX10" fmla="*/ 2209800 w 4102100"/>
                <a:gd name="connsiteY10" fmla="*/ 3562376 h 3562376"/>
                <a:gd name="connsiteX11" fmla="*/ 2438400 w 4102100"/>
                <a:gd name="connsiteY11" fmla="*/ 3498876 h 3562376"/>
                <a:gd name="connsiteX12" fmla="*/ 3098800 w 4102100"/>
                <a:gd name="connsiteY12" fmla="*/ 2762276 h 3562376"/>
                <a:gd name="connsiteX13" fmla="*/ 3492500 w 4102100"/>
                <a:gd name="connsiteY13" fmla="*/ 2355876 h 3562376"/>
                <a:gd name="connsiteX14" fmla="*/ 3937000 w 4102100"/>
                <a:gd name="connsiteY14" fmla="*/ 2139976 h 3562376"/>
                <a:gd name="connsiteX15" fmla="*/ 4102100 w 4102100"/>
                <a:gd name="connsiteY15" fmla="*/ 2089176 h 3562376"/>
                <a:gd name="connsiteX16" fmla="*/ 4089400 w 4102100"/>
                <a:gd name="connsiteY16" fmla="*/ 2089176 h 3562376"/>
                <a:gd name="connsiteX0" fmla="*/ 0 w 4102100"/>
                <a:gd name="connsiteY0" fmla="*/ 2076476 h 3562376"/>
                <a:gd name="connsiteX1" fmla="*/ 444500 w 4102100"/>
                <a:gd name="connsiteY1" fmla="*/ 2076476 h 3562376"/>
                <a:gd name="connsiteX2" fmla="*/ 642942 w 4102100"/>
                <a:gd name="connsiteY2" fmla="*/ 214314 h 3562376"/>
                <a:gd name="connsiteX3" fmla="*/ 857256 w 4102100"/>
                <a:gd name="connsiteY3" fmla="*/ 0 h 3562376"/>
                <a:gd name="connsiteX4" fmla="*/ 1219200 w 4102100"/>
                <a:gd name="connsiteY4" fmla="*/ 19076 h 3562376"/>
                <a:gd name="connsiteX5" fmla="*/ 1500198 w 4102100"/>
                <a:gd name="connsiteY5" fmla="*/ 142876 h 3562376"/>
                <a:gd name="connsiteX6" fmla="*/ 1676400 w 4102100"/>
                <a:gd name="connsiteY6" fmla="*/ 374676 h 3562376"/>
                <a:gd name="connsiteX7" fmla="*/ 1857388 w 4102100"/>
                <a:gd name="connsiteY7" fmla="*/ 1071570 h 3562376"/>
                <a:gd name="connsiteX8" fmla="*/ 1943100 w 4102100"/>
                <a:gd name="connsiteY8" fmla="*/ 3359176 h 3562376"/>
                <a:gd name="connsiteX9" fmla="*/ 2019300 w 4102100"/>
                <a:gd name="connsiteY9" fmla="*/ 3498876 h 3562376"/>
                <a:gd name="connsiteX10" fmla="*/ 2209800 w 4102100"/>
                <a:gd name="connsiteY10" fmla="*/ 3562376 h 3562376"/>
                <a:gd name="connsiteX11" fmla="*/ 2438400 w 4102100"/>
                <a:gd name="connsiteY11" fmla="*/ 3498876 h 3562376"/>
                <a:gd name="connsiteX12" fmla="*/ 3098800 w 4102100"/>
                <a:gd name="connsiteY12" fmla="*/ 2762276 h 3562376"/>
                <a:gd name="connsiteX13" fmla="*/ 3492500 w 4102100"/>
                <a:gd name="connsiteY13" fmla="*/ 2355876 h 3562376"/>
                <a:gd name="connsiteX14" fmla="*/ 3937000 w 4102100"/>
                <a:gd name="connsiteY14" fmla="*/ 2139976 h 3562376"/>
                <a:gd name="connsiteX15" fmla="*/ 4102100 w 4102100"/>
                <a:gd name="connsiteY15" fmla="*/ 2089176 h 3562376"/>
                <a:gd name="connsiteX16" fmla="*/ 4089400 w 4102100"/>
                <a:gd name="connsiteY16" fmla="*/ 2089176 h 3562376"/>
                <a:gd name="connsiteX0" fmla="*/ 0 w 4102100"/>
                <a:gd name="connsiteY0" fmla="*/ 2076476 h 3562376"/>
                <a:gd name="connsiteX1" fmla="*/ 444500 w 4102100"/>
                <a:gd name="connsiteY1" fmla="*/ 2076476 h 3562376"/>
                <a:gd name="connsiteX2" fmla="*/ 642942 w 4102100"/>
                <a:gd name="connsiteY2" fmla="*/ 214314 h 3562376"/>
                <a:gd name="connsiteX3" fmla="*/ 785818 w 4102100"/>
                <a:gd name="connsiteY3" fmla="*/ 0 h 3562376"/>
                <a:gd name="connsiteX4" fmla="*/ 1219200 w 4102100"/>
                <a:gd name="connsiteY4" fmla="*/ 19076 h 3562376"/>
                <a:gd name="connsiteX5" fmla="*/ 1500198 w 4102100"/>
                <a:gd name="connsiteY5" fmla="*/ 142876 h 3562376"/>
                <a:gd name="connsiteX6" fmla="*/ 1676400 w 4102100"/>
                <a:gd name="connsiteY6" fmla="*/ 374676 h 3562376"/>
                <a:gd name="connsiteX7" fmla="*/ 1857388 w 4102100"/>
                <a:gd name="connsiteY7" fmla="*/ 1071570 h 3562376"/>
                <a:gd name="connsiteX8" fmla="*/ 1943100 w 4102100"/>
                <a:gd name="connsiteY8" fmla="*/ 3359176 h 3562376"/>
                <a:gd name="connsiteX9" fmla="*/ 2019300 w 4102100"/>
                <a:gd name="connsiteY9" fmla="*/ 3498876 h 3562376"/>
                <a:gd name="connsiteX10" fmla="*/ 2209800 w 4102100"/>
                <a:gd name="connsiteY10" fmla="*/ 3562376 h 3562376"/>
                <a:gd name="connsiteX11" fmla="*/ 2438400 w 4102100"/>
                <a:gd name="connsiteY11" fmla="*/ 3498876 h 3562376"/>
                <a:gd name="connsiteX12" fmla="*/ 3098800 w 4102100"/>
                <a:gd name="connsiteY12" fmla="*/ 2762276 h 3562376"/>
                <a:gd name="connsiteX13" fmla="*/ 3492500 w 4102100"/>
                <a:gd name="connsiteY13" fmla="*/ 2355876 h 3562376"/>
                <a:gd name="connsiteX14" fmla="*/ 3937000 w 4102100"/>
                <a:gd name="connsiteY14" fmla="*/ 2139976 h 3562376"/>
                <a:gd name="connsiteX15" fmla="*/ 4102100 w 4102100"/>
                <a:gd name="connsiteY15" fmla="*/ 2089176 h 3562376"/>
                <a:gd name="connsiteX16" fmla="*/ 4089400 w 4102100"/>
                <a:gd name="connsiteY16" fmla="*/ 2089176 h 3562376"/>
                <a:gd name="connsiteX0" fmla="*/ 0 w 4102100"/>
                <a:gd name="connsiteY0" fmla="*/ 2076476 h 3562376"/>
                <a:gd name="connsiteX1" fmla="*/ 444500 w 4102100"/>
                <a:gd name="connsiteY1" fmla="*/ 2076476 h 3562376"/>
                <a:gd name="connsiteX2" fmla="*/ 642942 w 4102100"/>
                <a:gd name="connsiteY2" fmla="*/ 214314 h 3562376"/>
                <a:gd name="connsiteX3" fmla="*/ 714380 w 4102100"/>
                <a:gd name="connsiteY3" fmla="*/ 0 h 3562376"/>
                <a:gd name="connsiteX4" fmla="*/ 1219200 w 4102100"/>
                <a:gd name="connsiteY4" fmla="*/ 19076 h 3562376"/>
                <a:gd name="connsiteX5" fmla="*/ 1500198 w 4102100"/>
                <a:gd name="connsiteY5" fmla="*/ 142876 h 3562376"/>
                <a:gd name="connsiteX6" fmla="*/ 1676400 w 4102100"/>
                <a:gd name="connsiteY6" fmla="*/ 374676 h 3562376"/>
                <a:gd name="connsiteX7" fmla="*/ 1857388 w 4102100"/>
                <a:gd name="connsiteY7" fmla="*/ 1071570 h 3562376"/>
                <a:gd name="connsiteX8" fmla="*/ 1943100 w 4102100"/>
                <a:gd name="connsiteY8" fmla="*/ 3359176 h 3562376"/>
                <a:gd name="connsiteX9" fmla="*/ 2019300 w 4102100"/>
                <a:gd name="connsiteY9" fmla="*/ 3498876 h 3562376"/>
                <a:gd name="connsiteX10" fmla="*/ 2209800 w 4102100"/>
                <a:gd name="connsiteY10" fmla="*/ 3562376 h 3562376"/>
                <a:gd name="connsiteX11" fmla="*/ 2438400 w 4102100"/>
                <a:gd name="connsiteY11" fmla="*/ 3498876 h 3562376"/>
                <a:gd name="connsiteX12" fmla="*/ 3098800 w 4102100"/>
                <a:gd name="connsiteY12" fmla="*/ 2762276 h 3562376"/>
                <a:gd name="connsiteX13" fmla="*/ 3492500 w 4102100"/>
                <a:gd name="connsiteY13" fmla="*/ 2355876 h 3562376"/>
                <a:gd name="connsiteX14" fmla="*/ 3937000 w 4102100"/>
                <a:gd name="connsiteY14" fmla="*/ 2139976 h 3562376"/>
                <a:gd name="connsiteX15" fmla="*/ 4102100 w 4102100"/>
                <a:gd name="connsiteY15" fmla="*/ 2089176 h 3562376"/>
                <a:gd name="connsiteX16" fmla="*/ 4089400 w 4102100"/>
                <a:gd name="connsiteY16" fmla="*/ 2089176 h 3562376"/>
                <a:gd name="connsiteX0" fmla="*/ 0 w 4102100"/>
                <a:gd name="connsiteY0" fmla="*/ 2076476 h 3562376"/>
                <a:gd name="connsiteX1" fmla="*/ 444500 w 4102100"/>
                <a:gd name="connsiteY1" fmla="*/ 2076476 h 3562376"/>
                <a:gd name="connsiteX2" fmla="*/ 642942 w 4102100"/>
                <a:gd name="connsiteY2" fmla="*/ 214314 h 3562376"/>
                <a:gd name="connsiteX3" fmla="*/ 714380 w 4102100"/>
                <a:gd name="connsiteY3" fmla="*/ 0 h 3562376"/>
                <a:gd name="connsiteX4" fmla="*/ 1214446 w 4102100"/>
                <a:gd name="connsiteY4" fmla="*/ 71438 h 3562376"/>
                <a:gd name="connsiteX5" fmla="*/ 1500198 w 4102100"/>
                <a:gd name="connsiteY5" fmla="*/ 142876 h 3562376"/>
                <a:gd name="connsiteX6" fmla="*/ 1676400 w 4102100"/>
                <a:gd name="connsiteY6" fmla="*/ 374676 h 3562376"/>
                <a:gd name="connsiteX7" fmla="*/ 1857388 w 4102100"/>
                <a:gd name="connsiteY7" fmla="*/ 1071570 h 3562376"/>
                <a:gd name="connsiteX8" fmla="*/ 1943100 w 4102100"/>
                <a:gd name="connsiteY8" fmla="*/ 3359176 h 3562376"/>
                <a:gd name="connsiteX9" fmla="*/ 2019300 w 4102100"/>
                <a:gd name="connsiteY9" fmla="*/ 3498876 h 3562376"/>
                <a:gd name="connsiteX10" fmla="*/ 2209800 w 4102100"/>
                <a:gd name="connsiteY10" fmla="*/ 3562376 h 3562376"/>
                <a:gd name="connsiteX11" fmla="*/ 2438400 w 4102100"/>
                <a:gd name="connsiteY11" fmla="*/ 3498876 h 3562376"/>
                <a:gd name="connsiteX12" fmla="*/ 3098800 w 4102100"/>
                <a:gd name="connsiteY12" fmla="*/ 2762276 h 3562376"/>
                <a:gd name="connsiteX13" fmla="*/ 3492500 w 4102100"/>
                <a:gd name="connsiteY13" fmla="*/ 2355876 h 3562376"/>
                <a:gd name="connsiteX14" fmla="*/ 3937000 w 4102100"/>
                <a:gd name="connsiteY14" fmla="*/ 2139976 h 3562376"/>
                <a:gd name="connsiteX15" fmla="*/ 4102100 w 4102100"/>
                <a:gd name="connsiteY15" fmla="*/ 2089176 h 3562376"/>
                <a:gd name="connsiteX16" fmla="*/ 4089400 w 4102100"/>
                <a:gd name="connsiteY16" fmla="*/ 2089176 h 3562376"/>
                <a:gd name="connsiteX0" fmla="*/ 0 w 4102100"/>
                <a:gd name="connsiteY0" fmla="*/ 2076476 h 3562376"/>
                <a:gd name="connsiteX1" fmla="*/ 444500 w 4102100"/>
                <a:gd name="connsiteY1" fmla="*/ 2076476 h 3562376"/>
                <a:gd name="connsiteX2" fmla="*/ 642942 w 4102100"/>
                <a:gd name="connsiteY2" fmla="*/ 214314 h 3562376"/>
                <a:gd name="connsiteX3" fmla="*/ 714380 w 4102100"/>
                <a:gd name="connsiteY3" fmla="*/ 0 h 3562376"/>
                <a:gd name="connsiteX4" fmla="*/ 1214446 w 4102100"/>
                <a:gd name="connsiteY4" fmla="*/ 71438 h 3562376"/>
                <a:gd name="connsiteX5" fmla="*/ 1500198 w 4102100"/>
                <a:gd name="connsiteY5" fmla="*/ 214314 h 3562376"/>
                <a:gd name="connsiteX6" fmla="*/ 1676400 w 4102100"/>
                <a:gd name="connsiteY6" fmla="*/ 374676 h 3562376"/>
                <a:gd name="connsiteX7" fmla="*/ 1857388 w 4102100"/>
                <a:gd name="connsiteY7" fmla="*/ 1071570 h 3562376"/>
                <a:gd name="connsiteX8" fmla="*/ 1943100 w 4102100"/>
                <a:gd name="connsiteY8" fmla="*/ 3359176 h 3562376"/>
                <a:gd name="connsiteX9" fmla="*/ 2019300 w 4102100"/>
                <a:gd name="connsiteY9" fmla="*/ 3498876 h 3562376"/>
                <a:gd name="connsiteX10" fmla="*/ 2209800 w 4102100"/>
                <a:gd name="connsiteY10" fmla="*/ 3562376 h 3562376"/>
                <a:gd name="connsiteX11" fmla="*/ 2438400 w 4102100"/>
                <a:gd name="connsiteY11" fmla="*/ 3498876 h 3562376"/>
                <a:gd name="connsiteX12" fmla="*/ 3098800 w 4102100"/>
                <a:gd name="connsiteY12" fmla="*/ 2762276 h 3562376"/>
                <a:gd name="connsiteX13" fmla="*/ 3492500 w 4102100"/>
                <a:gd name="connsiteY13" fmla="*/ 2355876 h 3562376"/>
                <a:gd name="connsiteX14" fmla="*/ 3937000 w 4102100"/>
                <a:gd name="connsiteY14" fmla="*/ 2139976 h 3562376"/>
                <a:gd name="connsiteX15" fmla="*/ 4102100 w 4102100"/>
                <a:gd name="connsiteY15" fmla="*/ 2089176 h 3562376"/>
                <a:gd name="connsiteX16" fmla="*/ 4089400 w 4102100"/>
                <a:gd name="connsiteY16" fmla="*/ 2089176 h 3562376"/>
                <a:gd name="connsiteX0" fmla="*/ 0 w 4102100"/>
                <a:gd name="connsiteY0" fmla="*/ 2076476 h 3562376"/>
                <a:gd name="connsiteX1" fmla="*/ 444500 w 4102100"/>
                <a:gd name="connsiteY1" fmla="*/ 2076476 h 3562376"/>
                <a:gd name="connsiteX2" fmla="*/ 642942 w 4102100"/>
                <a:gd name="connsiteY2" fmla="*/ 214314 h 3562376"/>
                <a:gd name="connsiteX3" fmla="*/ 714380 w 4102100"/>
                <a:gd name="connsiteY3" fmla="*/ 0 h 3562376"/>
                <a:gd name="connsiteX4" fmla="*/ 1214446 w 4102100"/>
                <a:gd name="connsiteY4" fmla="*/ 71438 h 3562376"/>
                <a:gd name="connsiteX5" fmla="*/ 1500198 w 4102100"/>
                <a:gd name="connsiteY5" fmla="*/ 214314 h 3562376"/>
                <a:gd name="connsiteX6" fmla="*/ 1643074 w 4102100"/>
                <a:gd name="connsiteY6" fmla="*/ 428628 h 3562376"/>
                <a:gd name="connsiteX7" fmla="*/ 1857388 w 4102100"/>
                <a:gd name="connsiteY7" fmla="*/ 1071570 h 3562376"/>
                <a:gd name="connsiteX8" fmla="*/ 1943100 w 4102100"/>
                <a:gd name="connsiteY8" fmla="*/ 3359176 h 3562376"/>
                <a:gd name="connsiteX9" fmla="*/ 2019300 w 4102100"/>
                <a:gd name="connsiteY9" fmla="*/ 3498876 h 3562376"/>
                <a:gd name="connsiteX10" fmla="*/ 2209800 w 4102100"/>
                <a:gd name="connsiteY10" fmla="*/ 3562376 h 3562376"/>
                <a:gd name="connsiteX11" fmla="*/ 2438400 w 4102100"/>
                <a:gd name="connsiteY11" fmla="*/ 3498876 h 3562376"/>
                <a:gd name="connsiteX12" fmla="*/ 3098800 w 4102100"/>
                <a:gd name="connsiteY12" fmla="*/ 2762276 h 3562376"/>
                <a:gd name="connsiteX13" fmla="*/ 3492500 w 4102100"/>
                <a:gd name="connsiteY13" fmla="*/ 2355876 h 3562376"/>
                <a:gd name="connsiteX14" fmla="*/ 3937000 w 4102100"/>
                <a:gd name="connsiteY14" fmla="*/ 2139976 h 3562376"/>
                <a:gd name="connsiteX15" fmla="*/ 4102100 w 4102100"/>
                <a:gd name="connsiteY15" fmla="*/ 2089176 h 3562376"/>
                <a:gd name="connsiteX16" fmla="*/ 4089400 w 4102100"/>
                <a:gd name="connsiteY16" fmla="*/ 2089176 h 3562376"/>
                <a:gd name="connsiteX0" fmla="*/ 0 w 4102100"/>
                <a:gd name="connsiteY0" fmla="*/ 2076476 h 3562376"/>
                <a:gd name="connsiteX1" fmla="*/ 444500 w 4102100"/>
                <a:gd name="connsiteY1" fmla="*/ 2076476 h 3562376"/>
                <a:gd name="connsiteX2" fmla="*/ 642942 w 4102100"/>
                <a:gd name="connsiteY2" fmla="*/ 214314 h 3562376"/>
                <a:gd name="connsiteX3" fmla="*/ 714380 w 4102100"/>
                <a:gd name="connsiteY3" fmla="*/ 0 h 3562376"/>
                <a:gd name="connsiteX4" fmla="*/ 1214446 w 4102100"/>
                <a:gd name="connsiteY4" fmla="*/ 71438 h 3562376"/>
                <a:gd name="connsiteX5" fmla="*/ 1464476 w 4102100"/>
                <a:gd name="connsiteY5" fmla="*/ 430215 h 3562376"/>
                <a:gd name="connsiteX6" fmla="*/ 1643074 w 4102100"/>
                <a:gd name="connsiteY6" fmla="*/ 428628 h 3562376"/>
                <a:gd name="connsiteX7" fmla="*/ 1857388 w 4102100"/>
                <a:gd name="connsiteY7" fmla="*/ 1071570 h 3562376"/>
                <a:gd name="connsiteX8" fmla="*/ 1943100 w 4102100"/>
                <a:gd name="connsiteY8" fmla="*/ 3359176 h 3562376"/>
                <a:gd name="connsiteX9" fmla="*/ 2019300 w 4102100"/>
                <a:gd name="connsiteY9" fmla="*/ 3498876 h 3562376"/>
                <a:gd name="connsiteX10" fmla="*/ 2209800 w 4102100"/>
                <a:gd name="connsiteY10" fmla="*/ 3562376 h 3562376"/>
                <a:gd name="connsiteX11" fmla="*/ 2438400 w 4102100"/>
                <a:gd name="connsiteY11" fmla="*/ 3498876 h 3562376"/>
                <a:gd name="connsiteX12" fmla="*/ 3098800 w 4102100"/>
                <a:gd name="connsiteY12" fmla="*/ 2762276 h 3562376"/>
                <a:gd name="connsiteX13" fmla="*/ 3492500 w 4102100"/>
                <a:gd name="connsiteY13" fmla="*/ 2355876 h 3562376"/>
                <a:gd name="connsiteX14" fmla="*/ 3937000 w 4102100"/>
                <a:gd name="connsiteY14" fmla="*/ 2139976 h 3562376"/>
                <a:gd name="connsiteX15" fmla="*/ 4102100 w 4102100"/>
                <a:gd name="connsiteY15" fmla="*/ 2089176 h 3562376"/>
                <a:gd name="connsiteX16" fmla="*/ 4089400 w 4102100"/>
                <a:gd name="connsiteY16" fmla="*/ 2089176 h 3562376"/>
                <a:gd name="connsiteX0" fmla="*/ 0 w 4102100"/>
                <a:gd name="connsiteY0" fmla="*/ 2076476 h 3562376"/>
                <a:gd name="connsiteX1" fmla="*/ 444500 w 4102100"/>
                <a:gd name="connsiteY1" fmla="*/ 2076476 h 3562376"/>
                <a:gd name="connsiteX2" fmla="*/ 642942 w 4102100"/>
                <a:gd name="connsiteY2" fmla="*/ 214314 h 3562376"/>
                <a:gd name="connsiteX3" fmla="*/ 714380 w 4102100"/>
                <a:gd name="connsiteY3" fmla="*/ 0 h 3562376"/>
                <a:gd name="connsiteX4" fmla="*/ 1214446 w 4102100"/>
                <a:gd name="connsiteY4" fmla="*/ 71438 h 3562376"/>
                <a:gd name="connsiteX5" fmla="*/ 1464476 w 4102100"/>
                <a:gd name="connsiteY5" fmla="*/ 430215 h 3562376"/>
                <a:gd name="connsiteX6" fmla="*/ 1564485 w 4102100"/>
                <a:gd name="connsiteY6" fmla="*/ 1012833 h 3562376"/>
                <a:gd name="connsiteX7" fmla="*/ 1857388 w 4102100"/>
                <a:gd name="connsiteY7" fmla="*/ 1071570 h 3562376"/>
                <a:gd name="connsiteX8" fmla="*/ 1943100 w 4102100"/>
                <a:gd name="connsiteY8" fmla="*/ 3359176 h 3562376"/>
                <a:gd name="connsiteX9" fmla="*/ 2019300 w 4102100"/>
                <a:gd name="connsiteY9" fmla="*/ 3498876 h 3562376"/>
                <a:gd name="connsiteX10" fmla="*/ 2209800 w 4102100"/>
                <a:gd name="connsiteY10" fmla="*/ 3562376 h 3562376"/>
                <a:gd name="connsiteX11" fmla="*/ 2438400 w 4102100"/>
                <a:gd name="connsiteY11" fmla="*/ 3498876 h 3562376"/>
                <a:gd name="connsiteX12" fmla="*/ 3098800 w 4102100"/>
                <a:gd name="connsiteY12" fmla="*/ 2762276 h 3562376"/>
                <a:gd name="connsiteX13" fmla="*/ 3492500 w 4102100"/>
                <a:gd name="connsiteY13" fmla="*/ 2355876 h 3562376"/>
                <a:gd name="connsiteX14" fmla="*/ 3937000 w 4102100"/>
                <a:gd name="connsiteY14" fmla="*/ 2139976 h 3562376"/>
                <a:gd name="connsiteX15" fmla="*/ 4102100 w 4102100"/>
                <a:gd name="connsiteY15" fmla="*/ 2089176 h 3562376"/>
                <a:gd name="connsiteX16" fmla="*/ 4089400 w 4102100"/>
                <a:gd name="connsiteY16" fmla="*/ 2089176 h 3562376"/>
                <a:gd name="connsiteX0" fmla="*/ 0 w 4102100"/>
                <a:gd name="connsiteY0" fmla="*/ 2076476 h 3562376"/>
                <a:gd name="connsiteX1" fmla="*/ 444500 w 4102100"/>
                <a:gd name="connsiteY1" fmla="*/ 2076476 h 3562376"/>
                <a:gd name="connsiteX2" fmla="*/ 642942 w 4102100"/>
                <a:gd name="connsiteY2" fmla="*/ 214314 h 3562376"/>
                <a:gd name="connsiteX3" fmla="*/ 714380 w 4102100"/>
                <a:gd name="connsiteY3" fmla="*/ 0 h 3562376"/>
                <a:gd name="connsiteX4" fmla="*/ 1214446 w 4102100"/>
                <a:gd name="connsiteY4" fmla="*/ 71438 h 3562376"/>
                <a:gd name="connsiteX5" fmla="*/ 1464476 w 4102100"/>
                <a:gd name="connsiteY5" fmla="*/ 430215 h 3562376"/>
                <a:gd name="connsiteX6" fmla="*/ 1564485 w 4102100"/>
                <a:gd name="connsiteY6" fmla="*/ 1012833 h 3562376"/>
                <a:gd name="connsiteX7" fmla="*/ 1671633 w 4102100"/>
                <a:gd name="connsiteY7" fmla="*/ 1693875 h 3562376"/>
                <a:gd name="connsiteX8" fmla="*/ 1943100 w 4102100"/>
                <a:gd name="connsiteY8" fmla="*/ 3359176 h 3562376"/>
                <a:gd name="connsiteX9" fmla="*/ 2019300 w 4102100"/>
                <a:gd name="connsiteY9" fmla="*/ 3498876 h 3562376"/>
                <a:gd name="connsiteX10" fmla="*/ 2209800 w 4102100"/>
                <a:gd name="connsiteY10" fmla="*/ 3562376 h 3562376"/>
                <a:gd name="connsiteX11" fmla="*/ 2438400 w 4102100"/>
                <a:gd name="connsiteY11" fmla="*/ 3498876 h 3562376"/>
                <a:gd name="connsiteX12" fmla="*/ 3098800 w 4102100"/>
                <a:gd name="connsiteY12" fmla="*/ 2762276 h 3562376"/>
                <a:gd name="connsiteX13" fmla="*/ 3492500 w 4102100"/>
                <a:gd name="connsiteY13" fmla="*/ 2355876 h 3562376"/>
                <a:gd name="connsiteX14" fmla="*/ 3937000 w 4102100"/>
                <a:gd name="connsiteY14" fmla="*/ 2139976 h 3562376"/>
                <a:gd name="connsiteX15" fmla="*/ 4102100 w 4102100"/>
                <a:gd name="connsiteY15" fmla="*/ 2089176 h 3562376"/>
                <a:gd name="connsiteX16" fmla="*/ 4089400 w 4102100"/>
                <a:gd name="connsiteY16" fmla="*/ 2089176 h 3562376"/>
                <a:gd name="connsiteX0" fmla="*/ 0 w 4102100"/>
                <a:gd name="connsiteY0" fmla="*/ 2076476 h 3562376"/>
                <a:gd name="connsiteX1" fmla="*/ 444500 w 4102100"/>
                <a:gd name="connsiteY1" fmla="*/ 2076476 h 3562376"/>
                <a:gd name="connsiteX2" fmla="*/ 642942 w 4102100"/>
                <a:gd name="connsiteY2" fmla="*/ 214314 h 3562376"/>
                <a:gd name="connsiteX3" fmla="*/ 714380 w 4102100"/>
                <a:gd name="connsiteY3" fmla="*/ 0 h 3562376"/>
                <a:gd name="connsiteX4" fmla="*/ 1214446 w 4102100"/>
                <a:gd name="connsiteY4" fmla="*/ 71438 h 3562376"/>
                <a:gd name="connsiteX5" fmla="*/ 1407321 w 4102100"/>
                <a:gd name="connsiteY5" fmla="*/ 557216 h 3562376"/>
                <a:gd name="connsiteX6" fmla="*/ 1564485 w 4102100"/>
                <a:gd name="connsiteY6" fmla="*/ 1012833 h 3562376"/>
                <a:gd name="connsiteX7" fmla="*/ 1671633 w 4102100"/>
                <a:gd name="connsiteY7" fmla="*/ 1693875 h 3562376"/>
                <a:gd name="connsiteX8" fmla="*/ 1943100 w 4102100"/>
                <a:gd name="connsiteY8" fmla="*/ 3359176 h 3562376"/>
                <a:gd name="connsiteX9" fmla="*/ 2019300 w 4102100"/>
                <a:gd name="connsiteY9" fmla="*/ 3498876 h 3562376"/>
                <a:gd name="connsiteX10" fmla="*/ 2209800 w 4102100"/>
                <a:gd name="connsiteY10" fmla="*/ 3562376 h 3562376"/>
                <a:gd name="connsiteX11" fmla="*/ 2438400 w 4102100"/>
                <a:gd name="connsiteY11" fmla="*/ 3498876 h 3562376"/>
                <a:gd name="connsiteX12" fmla="*/ 3098800 w 4102100"/>
                <a:gd name="connsiteY12" fmla="*/ 2762276 h 3562376"/>
                <a:gd name="connsiteX13" fmla="*/ 3492500 w 4102100"/>
                <a:gd name="connsiteY13" fmla="*/ 2355876 h 3562376"/>
                <a:gd name="connsiteX14" fmla="*/ 3937000 w 4102100"/>
                <a:gd name="connsiteY14" fmla="*/ 2139976 h 3562376"/>
                <a:gd name="connsiteX15" fmla="*/ 4102100 w 4102100"/>
                <a:gd name="connsiteY15" fmla="*/ 2089176 h 3562376"/>
                <a:gd name="connsiteX16" fmla="*/ 4089400 w 4102100"/>
                <a:gd name="connsiteY16" fmla="*/ 2089176 h 3562376"/>
                <a:gd name="connsiteX0" fmla="*/ 0 w 4102100"/>
                <a:gd name="connsiteY0" fmla="*/ 2076476 h 3562376"/>
                <a:gd name="connsiteX1" fmla="*/ 444500 w 4102100"/>
                <a:gd name="connsiteY1" fmla="*/ 2076476 h 3562376"/>
                <a:gd name="connsiteX2" fmla="*/ 642942 w 4102100"/>
                <a:gd name="connsiteY2" fmla="*/ 214314 h 3562376"/>
                <a:gd name="connsiteX3" fmla="*/ 714380 w 4102100"/>
                <a:gd name="connsiteY3" fmla="*/ 0 h 3562376"/>
                <a:gd name="connsiteX4" fmla="*/ 1214446 w 4102100"/>
                <a:gd name="connsiteY4" fmla="*/ 71438 h 3562376"/>
                <a:gd name="connsiteX5" fmla="*/ 1407321 w 4102100"/>
                <a:gd name="connsiteY5" fmla="*/ 557216 h 3562376"/>
                <a:gd name="connsiteX6" fmla="*/ 1493041 w 4102100"/>
                <a:gd name="connsiteY6" fmla="*/ 1216034 h 3562376"/>
                <a:gd name="connsiteX7" fmla="*/ 1671633 w 4102100"/>
                <a:gd name="connsiteY7" fmla="*/ 1693875 h 3562376"/>
                <a:gd name="connsiteX8" fmla="*/ 1943100 w 4102100"/>
                <a:gd name="connsiteY8" fmla="*/ 3359176 h 3562376"/>
                <a:gd name="connsiteX9" fmla="*/ 2019300 w 4102100"/>
                <a:gd name="connsiteY9" fmla="*/ 3498876 h 3562376"/>
                <a:gd name="connsiteX10" fmla="*/ 2209800 w 4102100"/>
                <a:gd name="connsiteY10" fmla="*/ 3562376 h 3562376"/>
                <a:gd name="connsiteX11" fmla="*/ 2438400 w 4102100"/>
                <a:gd name="connsiteY11" fmla="*/ 3498876 h 3562376"/>
                <a:gd name="connsiteX12" fmla="*/ 3098800 w 4102100"/>
                <a:gd name="connsiteY12" fmla="*/ 2762276 h 3562376"/>
                <a:gd name="connsiteX13" fmla="*/ 3492500 w 4102100"/>
                <a:gd name="connsiteY13" fmla="*/ 2355876 h 3562376"/>
                <a:gd name="connsiteX14" fmla="*/ 3937000 w 4102100"/>
                <a:gd name="connsiteY14" fmla="*/ 2139976 h 3562376"/>
                <a:gd name="connsiteX15" fmla="*/ 4102100 w 4102100"/>
                <a:gd name="connsiteY15" fmla="*/ 2089176 h 3562376"/>
                <a:gd name="connsiteX16" fmla="*/ 4089400 w 4102100"/>
                <a:gd name="connsiteY16" fmla="*/ 2089176 h 3562376"/>
                <a:gd name="connsiteX0" fmla="*/ 0 w 4102100"/>
                <a:gd name="connsiteY0" fmla="*/ 2076476 h 3562376"/>
                <a:gd name="connsiteX1" fmla="*/ 444500 w 4102100"/>
                <a:gd name="connsiteY1" fmla="*/ 2076476 h 3562376"/>
                <a:gd name="connsiteX2" fmla="*/ 642942 w 4102100"/>
                <a:gd name="connsiteY2" fmla="*/ 214314 h 3562376"/>
                <a:gd name="connsiteX3" fmla="*/ 714380 w 4102100"/>
                <a:gd name="connsiteY3" fmla="*/ 0 h 3562376"/>
                <a:gd name="connsiteX4" fmla="*/ 1214446 w 4102100"/>
                <a:gd name="connsiteY4" fmla="*/ 71438 h 3562376"/>
                <a:gd name="connsiteX5" fmla="*/ 1407321 w 4102100"/>
                <a:gd name="connsiteY5" fmla="*/ 557216 h 3562376"/>
                <a:gd name="connsiteX6" fmla="*/ 1493041 w 4102100"/>
                <a:gd name="connsiteY6" fmla="*/ 1216034 h 3562376"/>
                <a:gd name="connsiteX7" fmla="*/ 1614477 w 4102100"/>
                <a:gd name="connsiteY7" fmla="*/ 1909777 h 3562376"/>
                <a:gd name="connsiteX8" fmla="*/ 1943100 w 4102100"/>
                <a:gd name="connsiteY8" fmla="*/ 3359176 h 3562376"/>
                <a:gd name="connsiteX9" fmla="*/ 2019300 w 4102100"/>
                <a:gd name="connsiteY9" fmla="*/ 3498876 h 3562376"/>
                <a:gd name="connsiteX10" fmla="*/ 2209800 w 4102100"/>
                <a:gd name="connsiteY10" fmla="*/ 3562376 h 3562376"/>
                <a:gd name="connsiteX11" fmla="*/ 2438400 w 4102100"/>
                <a:gd name="connsiteY11" fmla="*/ 3498876 h 3562376"/>
                <a:gd name="connsiteX12" fmla="*/ 3098800 w 4102100"/>
                <a:gd name="connsiteY12" fmla="*/ 2762276 h 3562376"/>
                <a:gd name="connsiteX13" fmla="*/ 3492500 w 4102100"/>
                <a:gd name="connsiteY13" fmla="*/ 2355876 h 3562376"/>
                <a:gd name="connsiteX14" fmla="*/ 3937000 w 4102100"/>
                <a:gd name="connsiteY14" fmla="*/ 2139976 h 3562376"/>
                <a:gd name="connsiteX15" fmla="*/ 4102100 w 4102100"/>
                <a:gd name="connsiteY15" fmla="*/ 2089176 h 3562376"/>
                <a:gd name="connsiteX16" fmla="*/ 4089400 w 4102100"/>
                <a:gd name="connsiteY16" fmla="*/ 2089176 h 3562376"/>
                <a:gd name="connsiteX0" fmla="*/ 0 w 4102100"/>
                <a:gd name="connsiteY0" fmla="*/ 2076476 h 3562376"/>
                <a:gd name="connsiteX1" fmla="*/ 444500 w 4102100"/>
                <a:gd name="connsiteY1" fmla="*/ 2076476 h 3562376"/>
                <a:gd name="connsiteX2" fmla="*/ 642942 w 4102100"/>
                <a:gd name="connsiteY2" fmla="*/ 214314 h 3562376"/>
                <a:gd name="connsiteX3" fmla="*/ 714380 w 4102100"/>
                <a:gd name="connsiteY3" fmla="*/ 0 h 3562376"/>
                <a:gd name="connsiteX4" fmla="*/ 1157291 w 4102100"/>
                <a:gd name="connsiteY4" fmla="*/ 71438 h 3562376"/>
                <a:gd name="connsiteX5" fmla="*/ 1407321 w 4102100"/>
                <a:gd name="connsiteY5" fmla="*/ 557216 h 3562376"/>
                <a:gd name="connsiteX6" fmla="*/ 1493041 w 4102100"/>
                <a:gd name="connsiteY6" fmla="*/ 1216034 h 3562376"/>
                <a:gd name="connsiteX7" fmla="*/ 1614477 w 4102100"/>
                <a:gd name="connsiteY7" fmla="*/ 1909777 h 3562376"/>
                <a:gd name="connsiteX8" fmla="*/ 1943100 w 4102100"/>
                <a:gd name="connsiteY8" fmla="*/ 3359176 h 3562376"/>
                <a:gd name="connsiteX9" fmla="*/ 2019300 w 4102100"/>
                <a:gd name="connsiteY9" fmla="*/ 3498876 h 3562376"/>
                <a:gd name="connsiteX10" fmla="*/ 2209800 w 4102100"/>
                <a:gd name="connsiteY10" fmla="*/ 3562376 h 3562376"/>
                <a:gd name="connsiteX11" fmla="*/ 2438400 w 4102100"/>
                <a:gd name="connsiteY11" fmla="*/ 3498876 h 3562376"/>
                <a:gd name="connsiteX12" fmla="*/ 3098800 w 4102100"/>
                <a:gd name="connsiteY12" fmla="*/ 2762276 h 3562376"/>
                <a:gd name="connsiteX13" fmla="*/ 3492500 w 4102100"/>
                <a:gd name="connsiteY13" fmla="*/ 2355876 h 3562376"/>
                <a:gd name="connsiteX14" fmla="*/ 3937000 w 4102100"/>
                <a:gd name="connsiteY14" fmla="*/ 2139976 h 3562376"/>
                <a:gd name="connsiteX15" fmla="*/ 4102100 w 4102100"/>
                <a:gd name="connsiteY15" fmla="*/ 2089176 h 3562376"/>
                <a:gd name="connsiteX16" fmla="*/ 4089400 w 4102100"/>
                <a:gd name="connsiteY16" fmla="*/ 2089176 h 3562376"/>
                <a:gd name="connsiteX0" fmla="*/ 0 w 4102100"/>
                <a:gd name="connsiteY0" fmla="*/ 2076476 h 3562376"/>
                <a:gd name="connsiteX1" fmla="*/ 444500 w 4102100"/>
                <a:gd name="connsiteY1" fmla="*/ 2076476 h 3562376"/>
                <a:gd name="connsiteX2" fmla="*/ 642942 w 4102100"/>
                <a:gd name="connsiteY2" fmla="*/ 214314 h 3562376"/>
                <a:gd name="connsiteX3" fmla="*/ 714380 w 4102100"/>
                <a:gd name="connsiteY3" fmla="*/ 0 h 3562376"/>
                <a:gd name="connsiteX4" fmla="*/ 1157291 w 4102100"/>
                <a:gd name="connsiteY4" fmla="*/ 134938 h 3562376"/>
                <a:gd name="connsiteX5" fmla="*/ 1407321 w 4102100"/>
                <a:gd name="connsiteY5" fmla="*/ 557216 h 3562376"/>
                <a:gd name="connsiteX6" fmla="*/ 1493041 w 4102100"/>
                <a:gd name="connsiteY6" fmla="*/ 1216034 h 3562376"/>
                <a:gd name="connsiteX7" fmla="*/ 1614477 w 4102100"/>
                <a:gd name="connsiteY7" fmla="*/ 1909777 h 3562376"/>
                <a:gd name="connsiteX8" fmla="*/ 1943100 w 4102100"/>
                <a:gd name="connsiteY8" fmla="*/ 3359176 h 3562376"/>
                <a:gd name="connsiteX9" fmla="*/ 2019300 w 4102100"/>
                <a:gd name="connsiteY9" fmla="*/ 3498876 h 3562376"/>
                <a:gd name="connsiteX10" fmla="*/ 2209800 w 4102100"/>
                <a:gd name="connsiteY10" fmla="*/ 3562376 h 3562376"/>
                <a:gd name="connsiteX11" fmla="*/ 2438400 w 4102100"/>
                <a:gd name="connsiteY11" fmla="*/ 3498876 h 3562376"/>
                <a:gd name="connsiteX12" fmla="*/ 3098800 w 4102100"/>
                <a:gd name="connsiteY12" fmla="*/ 2762276 h 3562376"/>
                <a:gd name="connsiteX13" fmla="*/ 3492500 w 4102100"/>
                <a:gd name="connsiteY13" fmla="*/ 2355876 h 3562376"/>
                <a:gd name="connsiteX14" fmla="*/ 3937000 w 4102100"/>
                <a:gd name="connsiteY14" fmla="*/ 2139976 h 3562376"/>
                <a:gd name="connsiteX15" fmla="*/ 4102100 w 4102100"/>
                <a:gd name="connsiteY15" fmla="*/ 2089176 h 3562376"/>
                <a:gd name="connsiteX16" fmla="*/ 4089400 w 4102100"/>
                <a:gd name="connsiteY16" fmla="*/ 2089176 h 3562376"/>
                <a:gd name="connsiteX0" fmla="*/ 0 w 4102100"/>
                <a:gd name="connsiteY0" fmla="*/ 2076476 h 3562376"/>
                <a:gd name="connsiteX1" fmla="*/ 444500 w 4102100"/>
                <a:gd name="connsiteY1" fmla="*/ 2076476 h 3562376"/>
                <a:gd name="connsiteX2" fmla="*/ 642942 w 4102100"/>
                <a:gd name="connsiteY2" fmla="*/ 214314 h 3562376"/>
                <a:gd name="connsiteX3" fmla="*/ 714380 w 4102100"/>
                <a:gd name="connsiteY3" fmla="*/ 0 h 3562376"/>
                <a:gd name="connsiteX4" fmla="*/ 1157291 w 4102100"/>
                <a:gd name="connsiteY4" fmla="*/ 134938 h 3562376"/>
                <a:gd name="connsiteX5" fmla="*/ 1407321 w 4102100"/>
                <a:gd name="connsiteY5" fmla="*/ 557216 h 3562376"/>
                <a:gd name="connsiteX6" fmla="*/ 1493041 w 4102100"/>
                <a:gd name="connsiteY6" fmla="*/ 1216034 h 3562376"/>
                <a:gd name="connsiteX7" fmla="*/ 1614477 w 4102100"/>
                <a:gd name="connsiteY7" fmla="*/ 1909777 h 3562376"/>
                <a:gd name="connsiteX8" fmla="*/ 1943100 w 4102100"/>
                <a:gd name="connsiteY8" fmla="*/ 3359176 h 3562376"/>
                <a:gd name="connsiteX9" fmla="*/ 2019300 w 4102100"/>
                <a:gd name="connsiteY9" fmla="*/ 3498876 h 3562376"/>
                <a:gd name="connsiteX10" fmla="*/ 2209800 w 4102100"/>
                <a:gd name="connsiteY10" fmla="*/ 3562376 h 3562376"/>
                <a:gd name="connsiteX11" fmla="*/ 2438400 w 4102100"/>
                <a:gd name="connsiteY11" fmla="*/ 3498876 h 3562376"/>
                <a:gd name="connsiteX12" fmla="*/ 3098800 w 4102100"/>
                <a:gd name="connsiteY12" fmla="*/ 2762276 h 3562376"/>
                <a:gd name="connsiteX13" fmla="*/ 3492500 w 4102100"/>
                <a:gd name="connsiteY13" fmla="*/ 2355876 h 3562376"/>
                <a:gd name="connsiteX14" fmla="*/ 3937000 w 4102100"/>
                <a:gd name="connsiteY14" fmla="*/ 2139976 h 3562376"/>
                <a:gd name="connsiteX15" fmla="*/ 4102100 w 4102100"/>
                <a:gd name="connsiteY15" fmla="*/ 2089176 h 3562376"/>
                <a:gd name="connsiteX16" fmla="*/ 4089400 w 4102100"/>
                <a:gd name="connsiteY16" fmla="*/ 2089176 h 3562376"/>
                <a:gd name="connsiteX0" fmla="*/ 0 w 4102100"/>
                <a:gd name="connsiteY0" fmla="*/ 2076476 h 3562376"/>
                <a:gd name="connsiteX1" fmla="*/ 444500 w 4102100"/>
                <a:gd name="connsiteY1" fmla="*/ 2076476 h 3562376"/>
                <a:gd name="connsiteX2" fmla="*/ 642942 w 4102100"/>
                <a:gd name="connsiteY2" fmla="*/ 214314 h 3562376"/>
                <a:gd name="connsiteX3" fmla="*/ 714380 w 4102100"/>
                <a:gd name="connsiteY3" fmla="*/ 0 h 3562376"/>
                <a:gd name="connsiteX4" fmla="*/ 1157291 w 4102100"/>
                <a:gd name="connsiteY4" fmla="*/ 134938 h 3562376"/>
                <a:gd name="connsiteX5" fmla="*/ 1293010 w 4102100"/>
                <a:gd name="connsiteY5" fmla="*/ 722317 h 3562376"/>
                <a:gd name="connsiteX6" fmla="*/ 1493041 w 4102100"/>
                <a:gd name="connsiteY6" fmla="*/ 1216034 h 3562376"/>
                <a:gd name="connsiteX7" fmla="*/ 1614477 w 4102100"/>
                <a:gd name="connsiteY7" fmla="*/ 1909777 h 3562376"/>
                <a:gd name="connsiteX8" fmla="*/ 1943100 w 4102100"/>
                <a:gd name="connsiteY8" fmla="*/ 3359176 h 3562376"/>
                <a:gd name="connsiteX9" fmla="*/ 2019300 w 4102100"/>
                <a:gd name="connsiteY9" fmla="*/ 3498876 h 3562376"/>
                <a:gd name="connsiteX10" fmla="*/ 2209800 w 4102100"/>
                <a:gd name="connsiteY10" fmla="*/ 3562376 h 3562376"/>
                <a:gd name="connsiteX11" fmla="*/ 2438400 w 4102100"/>
                <a:gd name="connsiteY11" fmla="*/ 3498876 h 3562376"/>
                <a:gd name="connsiteX12" fmla="*/ 3098800 w 4102100"/>
                <a:gd name="connsiteY12" fmla="*/ 2762276 h 3562376"/>
                <a:gd name="connsiteX13" fmla="*/ 3492500 w 4102100"/>
                <a:gd name="connsiteY13" fmla="*/ 2355876 h 3562376"/>
                <a:gd name="connsiteX14" fmla="*/ 3937000 w 4102100"/>
                <a:gd name="connsiteY14" fmla="*/ 2139976 h 3562376"/>
                <a:gd name="connsiteX15" fmla="*/ 4102100 w 4102100"/>
                <a:gd name="connsiteY15" fmla="*/ 2089176 h 3562376"/>
                <a:gd name="connsiteX16" fmla="*/ 4089400 w 4102100"/>
                <a:gd name="connsiteY16" fmla="*/ 2089176 h 3562376"/>
                <a:gd name="connsiteX0" fmla="*/ 0 w 4102100"/>
                <a:gd name="connsiteY0" fmla="*/ 2076476 h 3562376"/>
                <a:gd name="connsiteX1" fmla="*/ 444500 w 4102100"/>
                <a:gd name="connsiteY1" fmla="*/ 2076476 h 3562376"/>
                <a:gd name="connsiteX2" fmla="*/ 642942 w 4102100"/>
                <a:gd name="connsiteY2" fmla="*/ 214314 h 3562376"/>
                <a:gd name="connsiteX3" fmla="*/ 714380 w 4102100"/>
                <a:gd name="connsiteY3" fmla="*/ 0 h 3562376"/>
                <a:gd name="connsiteX4" fmla="*/ 1157291 w 4102100"/>
                <a:gd name="connsiteY4" fmla="*/ 134938 h 3562376"/>
                <a:gd name="connsiteX5" fmla="*/ 1293010 w 4102100"/>
                <a:gd name="connsiteY5" fmla="*/ 722317 h 3562376"/>
                <a:gd name="connsiteX6" fmla="*/ 1443030 w 4102100"/>
                <a:gd name="connsiteY6" fmla="*/ 1381136 h 3562376"/>
                <a:gd name="connsiteX7" fmla="*/ 1614477 w 4102100"/>
                <a:gd name="connsiteY7" fmla="*/ 1909777 h 3562376"/>
                <a:gd name="connsiteX8" fmla="*/ 1943100 w 4102100"/>
                <a:gd name="connsiteY8" fmla="*/ 3359176 h 3562376"/>
                <a:gd name="connsiteX9" fmla="*/ 2019300 w 4102100"/>
                <a:gd name="connsiteY9" fmla="*/ 3498876 h 3562376"/>
                <a:gd name="connsiteX10" fmla="*/ 2209800 w 4102100"/>
                <a:gd name="connsiteY10" fmla="*/ 3562376 h 3562376"/>
                <a:gd name="connsiteX11" fmla="*/ 2438400 w 4102100"/>
                <a:gd name="connsiteY11" fmla="*/ 3498876 h 3562376"/>
                <a:gd name="connsiteX12" fmla="*/ 3098800 w 4102100"/>
                <a:gd name="connsiteY12" fmla="*/ 2762276 h 3562376"/>
                <a:gd name="connsiteX13" fmla="*/ 3492500 w 4102100"/>
                <a:gd name="connsiteY13" fmla="*/ 2355876 h 3562376"/>
                <a:gd name="connsiteX14" fmla="*/ 3937000 w 4102100"/>
                <a:gd name="connsiteY14" fmla="*/ 2139976 h 3562376"/>
                <a:gd name="connsiteX15" fmla="*/ 4102100 w 4102100"/>
                <a:gd name="connsiteY15" fmla="*/ 2089176 h 3562376"/>
                <a:gd name="connsiteX16" fmla="*/ 4089400 w 4102100"/>
                <a:gd name="connsiteY16" fmla="*/ 2089176 h 3562376"/>
                <a:gd name="connsiteX0" fmla="*/ 0 w 4102100"/>
                <a:gd name="connsiteY0" fmla="*/ 2076476 h 3562376"/>
                <a:gd name="connsiteX1" fmla="*/ 444500 w 4102100"/>
                <a:gd name="connsiteY1" fmla="*/ 2076476 h 3562376"/>
                <a:gd name="connsiteX2" fmla="*/ 642942 w 4102100"/>
                <a:gd name="connsiteY2" fmla="*/ 214314 h 3562376"/>
                <a:gd name="connsiteX3" fmla="*/ 714380 w 4102100"/>
                <a:gd name="connsiteY3" fmla="*/ 0 h 3562376"/>
                <a:gd name="connsiteX4" fmla="*/ 1121569 w 4102100"/>
                <a:gd name="connsiteY4" fmla="*/ 211139 h 3562376"/>
                <a:gd name="connsiteX5" fmla="*/ 1293010 w 4102100"/>
                <a:gd name="connsiteY5" fmla="*/ 722317 h 3562376"/>
                <a:gd name="connsiteX6" fmla="*/ 1443030 w 4102100"/>
                <a:gd name="connsiteY6" fmla="*/ 1381136 h 3562376"/>
                <a:gd name="connsiteX7" fmla="*/ 1614477 w 4102100"/>
                <a:gd name="connsiteY7" fmla="*/ 1909777 h 3562376"/>
                <a:gd name="connsiteX8" fmla="*/ 1943100 w 4102100"/>
                <a:gd name="connsiteY8" fmla="*/ 3359176 h 3562376"/>
                <a:gd name="connsiteX9" fmla="*/ 2019300 w 4102100"/>
                <a:gd name="connsiteY9" fmla="*/ 3498876 h 3562376"/>
                <a:gd name="connsiteX10" fmla="*/ 2209800 w 4102100"/>
                <a:gd name="connsiteY10" fmla="*/ 3562376 h 3562376"/>
                <a:gd name="connsiteX11" fmla="*/ 2438400 w 4102100"/>
                <a:gd name="connsiteY11" fmla="*/ 3498876 h 3562376"/>
                <a:gd name="connsiteX12" fmla="*/ 3098800 w 4102100"/>
                <a:gd name="connsiteY12" fmla="*/ 2762276 h 3562376"/>
                <a:gd name="connsiteX13" fmla="*/ 3492500 w 4102100"/>
                <a:gd name="connsiteY13" fmla="*/ 2355876 h 3562376"/>
                <a:gd name="connsiteX14" fmla="*/ 3937000 w 4102100"/>
                <a:gd name="connsiteY14" fmla="*/ 2139976 h 3562376"/>
                <a:gd name="connsiteX15" fmla="*/ 4102100 w 4102100"/>
                <a:gd name="connsiteY15" fmla="*/ 2089176 h 3562376"/>
                <a:gd name="connsiteX16" fmla="*/ 4089400 w 4102100"/>
                <a:gd name="connsiteY16" fmla="*/ 2089176 h 3562376"/>
                <a:gd name="connsiteX0" fmla="*/ 0 w 4102100"/>
                <a:gd name="connsiteY0" fmla="*/ 2076476 h 3562376"/>
                <a:gd name="connsiteX1" fmla="*/ 444500 w 4102100"/>
                <a:gd name="connsiteY1" fmla="*/ 2076476 h 3562376"/>
                <a:gd name="connsiteX2" fmla="*/ 642942 w 4102100"/>
                <a:gd name="connsiteY2" fmla="*/ 214314 h 3562376"/>
                <a:gd name="connsiteX3" fmla="*/ 714380 w 4102100"/>
                <a:gd name="connsiteY3" fmla="*/ 0 h 3562376"/>
                <a:gd name="connsiteX4" fmla="*/ 1121569 w 4102100"/>
                <a:gd name="connsiteY4" fmla="*/ 211139 h 3562376"/>
                <a:gd name="connsiteX5" fmla="*/ 1293010 w 4102100"/>
                <a:gd name="connsiteY5" fmla="*/ 773118 h 3562376"/>
                <a:gd name="connsiteX6" fmla="*/ 1443030 w 4102100"/>
                <a:gd name="connsiteY6" fmla="*/ 1381136 h 3562376"/>
                <a:gd name="connsiteX7" fmla="*/ 1614477 w 4102100"/>
                <a:gd name="connsiteY7" fmla="*/ 1909777 h 3562376"/>
                <a:gd name="connsiteX8" fmla="*/ 1943100 w 4102100"/>
                <a:gd name="connsiteY8" fmla="*/ 3359176 h 3562376"/>
                <a:gd name="connsiteX9" fmla="*/ 2019300 w 4102100"/>
                <a:gd name="connsiteY9" fmla="*/ 3498876 h 3562376"/>
                <a:gd name="connsiteX10" fmla="*/ 2209800 w 4102100"/>
                <a:gd name="connsiteY10" fmla="*/ 3562376 h 3562376"/>
                <a:gd name="connsiteX11" fmla="*/ 2438400 w 4102100"/>
                <a:gd name="connsiteY11" fmla="*/ 3498876 h 3562376"/>
                <a:gd name="connsiteX12" fmla="*/ 3098800 w 4102100"/>
                <a:gd name="connsiteY12" fmla="*/ 2762276 h 3562376"/>
                <a:gd name="connsiteX13" fmla="*/ 3492500 w 4102100"/>
                <a:gd name="connsiteY13" fmla="*/ 2355876 h 3562376"/>
                <a:gd name="connsiteX14" fmla="*/ 3937000 w 4102100"/>
                <a:gd name="connsiteY14" fmla="*/ 2139976 h 3562376"/>
                <a:gd name="connsiteX15" fmla="*/ 4102100 w 4102100"/>
                <a:gd name="connsiteY15" fmla="*/ 2089176 h 3562376"/>
                <a:gd name="connsiteX16" fmla="*/ 4089400 w 4102100"/>
                <a:gd name="connsiteY16" fmla="*/ 2089176 h 3562376"/>
                <a:gd name="connsiteX0" fmla="*/ 0 w 4102100"/>
                <a:gd name="connsiteY0" fmla="*/ 2076476 h 3562376"/>
                <a:gd name="connsiteX1" fmla="*/ 444500 w 4102100"/>
                <a:gd name="connsiteY1" fmla="*/ 2076476 h 3562376"/>
                <a:gd name="connsiteX2" fmla="*/ 642942 w 4102100"/>
                <a:gd name="connsiteY2" fmla="*/ 214314 h 3562376"/>
                <a:gd name="connsiteX3" fmla="*/ 714380 w 4102100"/>
                <a:gd name="connsiteY3" fmla="*/ 0 h 3562376"/>
                <a:gd name="connsiteX4" fmla="*/ 1121569 w 4102100"/>
                <a:gd name="connsiteY4" fmla="*/ 211139 h 3562376"/>
                <a:gd name="connsiteX5" fmla="*/ 1293010 w 4102100"/>
                <a:gd name="connsiteY5" fmla="*/ 773118 h 3562376"/>
                <a:gd name="connsiteX6" fmla="*/ 1443030 w 4102100"/>
                <a:gd name="connsiteY6" fmla="*/ 1381136 h 3562376"/>
                <a:gd name="connsiteX7" fmla="*/ 1614477 w 4102100"/>
                <a:gd name="connsiteY7" fmla="*/ 1909777 h 3562376"/>
                <a:gd name="connsiteX8" fmla="*/ 1943100 w 4102100"/>
                <a:gd name="connsiteY8" fmla="*/ 3359176 h 3562376"/>
                <a:gd name="connsiteX9" fmla="*/ 2019300 w 4102100"/>
                <a:gd name="connsiteY9" fmla="*/ 3498876 h 3562376"/>
                <a:gd name="connsiteX10" fmla="*/ 2209800 w 4102100"/>
                <a:gd name="connsiteY10" fmla="*/ 3562376 h 3562376"/>
                <a:gd name="connsiteX11" fmla="*/ 2438400 w 4102100"/>
                <a:gd name="connsiteY11" fmla="*/ 3498876 h 3562376"/>
                <a:gd name="connsiteX12" fmla="*/ 3098800 w 4102100"/>
                <a:gd name="connsiteY12" fmla="*/ 2762276 h 3562376"/>
                <a:gd name="connsiteX13" fmla="*/ 3492500 w 4102100"/>
                <a:gd name="connsiteY13" fmla="*/ 2355876 h 3562376"/>
                <a:gd name="connsiteX14" fmla="*/ 3937000 w 4102100"/>
                <a:gd name="connsiteY14" fmla="*/ 2139976 h 3562376"/>
                <a:gd name="connsiteX15" fmla="*/ 4102100 w 4102100"/>
                <a:gd name="connsiteY15" fmla="*/ 2089176 h 3562376"/>
                <a:gd name="connsiteX16" fmla="*/ 4089400 w 4102100"/>
                <a:gd name="connsiteY16" fmla="*/ 2089176 h 3562376"/>
                <a:gd name="connsiteX0" fmla="*/ 0 w 4102100"/>
                <a:gd name="connsiteY0" fmla="*/ 2076476 h 3562376"/>
                <a:gd name="connsiteX1" fmla="*/ 444500 w 4102100"/>
                <a:gd name="connsiteY1" fmla="*/ 2076476 h 3562376"/>
                <a:gd name="connsiteX2" fmla="*/ 642942 w 4102100"/>
                <a:gd name="connsiteY2" fmla="*/ 214314 h 3562376"/>
                <a:gd name="connsiteX3" fmla="*/ 714380 w 4102100"/>
                <a:gd name="connsiteY3" fmla="*/ 0 h 3562376"/>
                <a:gd name="connsiteX4" fmla="*/ 1121569 w 4102100"/>
                <a:gd name="connsiteY4" fmla="*/ 211139 h 3562376"/>
                <a:gd name="connsiteX5" fmla="*/ 1293010 w 4102100"/>
                <a:gd name="connsiteY5" fmla="*/ 773118 h 3562376"/>
                <a:gd name="connsiteX6" fmla="*/ 1443030 w 4102100"/>
                <a:gd name="connsiteY6" fmla="*/ 1381136 h 3562376"/>
                <a:gd name="connsiteX7" fmla="*/ 1614477 w 4102100"/>
                <a:gd name="connsiteY7" fmla="*/ 1909777 h 3562376"/>
                <a:gd name="connsiteX8" fmla="*/ 1800211 w 4102100"/>
                <a:gd name="connsiteY8" fmla="*/ 3498877 h 3562376"/>
                <a:gd name="connsiteX9" fmla="*/ 2019300 w 4102100"/>
                <a:gd name="connsiteY9" fmla="*/ 3498876 h 3562376"/>
                <a:gd name="connsiteX10" fmla="*/ 2209800 w 4102100"/>
                <a:gd name="connsiteY10" fmla="*/ 3562376 h 3562376"/>
                <a:gd name="connsiteX11" fmla="*/ 2438400 w 4102100"/>
                <a:gd name="connsiteY11" fmla="*/ 3498876 h 3562376"/>
                <a:gd name="connsiteX12" fmla="*/ 3098800 w 4102100"/>
                <a:gd name="connsiteY12" fmla="*/ 2762276 h 3562376"/>
                <a:gd name="connsiteX13" fmla="*/ 3492500 w 4102100"/>
                <a:gd name="connsiteY13" fmla="*/ 2355876 h 3562376"/>
                <a:gd name="connsiteX14" fmla="*/ 3937000 w 4102100"/>
                <a:gd name="connsiteY14" fmla="*/ 2139976 h 3562376"/>
                <a:gd name="connsiteX15" fmla="*/ 4102100 w 4102100"/>
                <a:gd name="connsiteY15" fmla="*/ 2089176 h 3562376"/>
                <a:gd name="connsiteX16" fmla="*/ 4089400 w 4102100"/>
                <a:gd name="connsiteY16" fmla="*/ 2089176 h 3562376"/>
                <a:gd name="connsiteX0" fmla="*/ 0 w 4102100"/>
                <a:gd name="connsiteY0" fmla="*/ 2076476 h 3562376"/>
                <a:gd name="connsiteX1" fmla="*/ 444500 w 4102100"/>
                <a:gd name="connsiteY1" fmla="*/ 2076476 h 3562376"/>
                <a:gd name="connsiteX2" fmla="*/ 642942 w 4102100"/>
                <a:gd name="connsiteY2" fmla="*/ 214314 h 3562376"/>
                <a:gd name="connsiteX3" fmla="*/ 714380 w 4102100"/>
                <a:gd name="connsiteY3" fmla="*/ 0 h 3562376"/>
                <a:gd name="connsiteX4" fmla="*/ 1121569 w 4102100"/>
                <a:gd name="connsiteY4" fmla="*/ 211139 h 3562376"/>
                <a:gd name="connsiteX5" fmla="*/ 1293010 w 4102100"/>
                <a:gd name="connsiteY5" fmla="*/ 773118 h 3562376"/>
                <a:gd name="connsiteX6" fmla="*/ 1443030 w 4102100"/>
                <a:gd name="connsiteY6" fmla="*/ 1381136 h 3562376"/>
                <a:gd name="connsiteX7" fmla="*/ 1528744 w 4102100"/>
                <a:gd name="connsiteY7" fmla="*/ 2062178 h 3562376"/>
                <a:gd name="connsiteX8" fmla="*/ 1800211 w 4102100"/>
                <a:gd name="connsiteY8" fmla="*/ 3498877 h 3562376"/>
                <a:gd name="connsiteX9" fmla="*/ 2019300 w 4102100"/>
                <a:gd name="connsiteY9" fmla="*/ 3498876 h 3562376"/>
                <a:gd name="connsiteX10" fmla="*/ 2209800 w 4102100"/>
                <a:gd name="connsiteY10" fmla="*/ 3562376 h 3562376"/>
                <a:gd name="connsiteX11" fmla="*/ 2438400 w 4102100"/>
                <a:gd name="connsiteY11" fmla="*/ 3498876 h 3562376"/>
                <a:gd name="connsiteX12" fmla="*/ 3098800 w 4102100"/>
                <a:gd name="connsiteY12" fmla="*/ 2762276 h 3562376"/>
                <a:gd name="connsiteX13" fmla="*/ 3492500 w 4102100"/>
                <a:gd name="connsiteY13" fmla="*/ 2355876 h 3562376"/>
                <a:gd name="connsiteX14" fmla="*/ 3937000 w 4102100"/>
                <a:gd name="connsiteY14" fmla="*/ 2139976 h 3562376"/>
                <a:gd name="connsiteX15" fmla="*/ 4102100 w 4102100"/>
                <a:gd name="connsiteY15" fmla="*/ 2089176 h 3562376"/>
                <a:gd name="connsiteX16" fmla="*/ 4089400 w 4102100"/>
                <a:gd name="connsiteY16" fmla="*/ 2089176 h 3562376"/>
                <a:gd name="connsiteX0" fmla="*/ 0 w 4102100"/>
                <a:gd name="connsiteY0" fmla="*/ 2076476 h 3562376"/>
                <a:gd name="connsiteX1" fmla="*/ 444500 w 4102100"/>
                <a:gd name="connsiteY1" fmla="*/ 2076476 h 3562376"/>
                <a:gd name="connsiteX2" fmla="*/ 642942 w 4102100"/>
                <a:gd name="connsiteY2" fmla="*/ 214314 h 3562376"/>
                <a:gd name="connsiteX3" fmla="*/ 714380 w 4102100"/>
                <a:gd name="connsiteY3" fmla="*/ 0 h 3562376"/>
                <a:gd name="connsiteX4" fmla="*/ 1121569 w 4102100"/>
                <a:gd name="connsiteY4" fmla="*/ 211139 h 3562376"/>
                <a:gd name="connsiteX5" fmla="*/ 1293010 w 4102100"/>
                <a:gd name="connsiteY5" fmla="*/ 773118 h 3562376"/>
                <a:gd name="connsiteX6" fmla="*/ 1371586 w 4102100"/>
                <a:gd name="connsiteY6" fmla="*/ 1444636 h 3562376"/>
                <a:gd name="connsiteX7" fmla="*/ 1528744 w 4102100"/>
                <a:gd name="connsiteY7" fmla="*/ 2062178 h 3562376"/>
                <a:gd name="connsiteX8" fmla="*/ 1800211 w 4102100"/>
                <a:gd name="connsiteY8" fmla="*/ 3498877 h 3562376"/>
                <a:gd name="connsiteX9" fmla="*/ 2019300 w 4102100"/>
                <a:gd name="connsiteY9" fmla="*/ 3498876 h 3562376"/>
                <a:gd name="connsiteX10" fmla="*/ 2209800 w 4102100"/>
                <a:gd name="connsiteY10" fmla="*/ 3562376 h 3562376"/>
                <a:gd name="connsiteX11" fmla="*/ 2438400 w 4102100"/>
                <a:gd name="connsiteY11" fmla="*/ 3498876 h 3562376"/>
                <a:gd name="connsiteX12" fmla="*/ 3098800 w 4102100"/>
                <a:gd name="connsiteY12" fmla="*/ 2762276 h 3562376"/>
                <a:gd name="connsiteX13" fmla="*/ 3492500 w 4102100"/>
                <a:gd name="connsiteY13" fmla="*/ 2355876 h 3562376"/>
                <a:gd name="connsiteX14" fmla="*/ 3937000 w 4102100"/>
                <a:gd name="connsiteY14" fmla="*/ 2139976 h 3562376"/>
                <a:gd name="connsiteX15" fmla="*/ 4102100 w 4102100"/>
                <a:gd name="connsiteY15" fmla="*/ 2089176 h 3562376"/>
                <a:gd name="connsiteX16" fmla="*/ 4089400 w 4102100"/>
                <a:gd name="connsiteY16" fmla="*/ 2089176 h 3562376"/>
                <a:gd name="connsiteX0" fmla="*/ 0 w 4102100"/>
                <a:gd name="connsiteY0" fmla="*/ 2076476 h 3562376"/>
                <a:gd name="connsiteX1" fmla="*/ 444500 w 4102100"/>
                <a:gd name="connsiteY1" fmla="*/ 2076476 h 3562376"/>
                <a:gd name="connsiteX2" fmla="*/ 642942 w 4102100"/>
                <a:gd name="connsiteY2" fmla="*/ 214314 h 3562376"/>
                <a:gd name="connsiteX3" fmla="*/ 714380 w 4102100"/>
                <a:gd name="connsiteY3" fmla="*/ 0 h 3562376"/>
                <a:gd name="connsiteX4" fmla="*/ 1121569 w 4102100"/>
                <a:gd name="connsiteY4" fmla="*/ 211139 h 3562376"/>
                <a:gd name="connsiteX5" fmla="*/ 1293010 w 4102100"/>
                <a:gd name="connsiteY5" fmla="*/ 773118 h 3562376"/>
                <a:gd name="connsiteX6" fmla="*/ 1371586 w 4102100"/>
                <a:gd name="connsiteY6" fmla="*/ 1444636 h 3562376"/>
                <a:gd name="connsiteX7" fmla="*/ 1528744 w 4102100"/>
                <a:gd name="connsiteY7" fmla="*/ 2062178 h 3562376"/>
                <a:gd name="connsiteX8" fmla="*/ 1472945 w 4102100"/>
                <a:gd name="connsiteY8" fmla="*/ 2165366 h 3562376"/>
                <a:gd name="connsiteX9" fmla="*/ 1800211 w 4102100"/>
                <a:gd name="connsiteY9" fmla="*/ 3498877 h 3562376"/>
                <a:gd name="connsiteX10" fmla="*/ 2019300 w 4102100"/>
                <a:gd name="connsiteY10" fmla="*/ 3498876 h 3562376"/>
                <a:gd name="connsiteX11" fmla="*/ 2209800 w 4102100"/>
                <a:gd name="connsiteY11" fmla="*/ 3562376 h 3562376"/>
                <a:gd name="connsiteX12" fmla="*/ 2438400 w 4102100"/>
                <a:gd name="connsiteY12" fmla="*/ 3498876 h 3562376"/>
                <a:gd name="connsiteX13" fmla="*/ 3098800 w 4102100"/>
                <a:gd name="connsiteY13" fmla="*/ 2762276 h 3562376"/>
                <a:gd name="connsiteX14" fmla="*/ 3492500 w 4102100"/>
                <a:gd name="connsiteY14" fmla="*/ 2355876 h 3562376"/>
                <a:gd name="connsiteX15" fmla="*/ 3937000 w 4102100"/>
                <a:gd name="connsiteY15" fmla="*/ 2139976 h 3562376"/>
                <a:gd name="connsiteX16" fmla="*/ 4102100 w 4102100"/>
                <a:gd name="connsiteY16" fmla="*/ 2089176 h 3562376"/>
                <a:gd name="connsiteX17" fmla="*/ 4089400 w 4102100"/>
                <a:gd name="connsiteY17" fmla="*/ 2089176 h 3562376"/>
                <a:gd name="connsiteX0" fmla="*/ 0 w 4102100"/>
                <a:gd name="connsiteY0" fmla="*/ 2076476 h 3562376"/>
                <a:gd name="connsiteX1" fmla="*/ 444500 w 4102100"/>
                <a:gd name="connsiteY1" fmla="*/ 2076476 h 3562376"/>
                <a:gd name="connsiteX2" fmla="*/ 642942 w 4102100"/>
                <a:gd name="connsiteY2" fmla="*/ 214314 h 3562376"/>
                <a:gd name="connsiteX3" fmla="*/ 714380 w 4102100"/>
                <a:gd name="connsiteY3" fmla="*/ 0 h 3562376"/>
                <a:gd name="connsiteX4" fmla="*/ 1121569 w 4102100"/>
                <a:gd name="connsiteY4" fmla="*/ 211139 h 3562376"/>
                <a:gd name="connsiteX5" fmla="*/ 1293010 w 4102100"/>
                <a:gd name="connsiteY5" fmla="*/ 773118 h 3562376"/>
                <a:gd name="connsiteX6" fmla="*/ 1371586 w 4102100"/>
                <a:gd name="connsiteY6" fmla="*/ 1444636 h 3562376"/>
                <a:gd name="connsiteX7" fmla="*/ 1443011 w 4102100"/>
                <a:gd name="connsiteY7" fmla="*/ 2062178 h 3562376"/>
                <a:gd name="connsiteX8" fmla="*/ 1472945 w 4102100"/>
                <a:gd name="connsiteY8" fmla="*/ 2165366 h 3562376"/>
                <a:gd name="connsiteX9" fmla="*/ 1800211 w 4102100"/>
                <a:gd name="connsiteY9" fmla="*/ 3498877 h 3562376"/>
                <a:gd name="connsiteX10" fmla="*/ 2019300 w 4102100"/>
                <a:gd name="connsiteY10" fmla="*/ 3498876 h 3562376"/>
                <a:gd name="connsiteX11" fmla="*/ 2209800 w 4102100"/>
                <a:gd name="connsiteY11" fmla="*/ 3562376 h 3562376"/>
                <a:gd name="connsiteX12" fmla="*/ 2438400 w 4102100"/>
                <a:gd name="connsiteY12" fmla="*/ 3498876 h 3562376"/>
                <a:gd name="connsiteX13" fmla="*/ 3098800 w 4102100"/>
                <a:gd name="connsiteY13" fmla="*/ 2762276 h 3562376"/>
                <a:gd name="connsiteX14" fmla="*/ 3492500 w 4102100"/>
                <a:gd name="connsiteY14" fmla="*/ 2355876 h 3562376"/>
                <a:gd name="connsiteX15" fmla="*/ 3937000 w 4102100"/>
                <a:gd name="connsiteY15" fmla="*/ 2139976 h 3562376"/>
                <a:gd name="connsiteX16" fmla="*/ 4102100 w 4102100"/>
                <a:gd name="connsiteY16" fmla="*/ 2089176 h 3562376"/>
                <a:gd name="connsiteX17" fmla="*/ 4089400 w 4102100"/>
                <a:gd name="connsiteY17" fmla="*/ 2089176 h 3562376"/>
                <a:gd name="connsiteX0" fmla="*/ 0 w 4102100"/>
                <a:gd name="connsiteY0" fmla="*/ 2076476 h 3562376"/>
                <a:gd name="connsiteX1" fmla="*/ 444500 w 4102100"/>
                <a:gd name="connsiteY1" fmla="*/ 2076476 h 3562376"/>
                <a:gd name="connsiteX2" fmla="*/ 642942 w 4102100"/>
                <a:gd name="connsiteY2" fmla="*/ 214314 h 3562376"/>
                <a:gd name="connsiteX3" fmla="*/ 714380 w 4102100"/>
                <a:gd name="connsiteY3" fmla="*/ 0 h 3562376"/>
                <a:gd name="connsiteX4" fmla="*/ 1121569 w 4102100"/>
                <a:gd name="connsiteY4" fmla="*/ 211139 h 3562376"/>
                <a:gd name="connsiteX5" fmla="*/ 1293010 w 4102100"/>
                <a:gd name="connsiteY5" fmla="*/ 773118 h 3562376"/>
                <a:gd name="connsiteX6" fmla="*/ 1371586 w 4102100"/>
                <a:gd name="connsiteY6" fmla="*/ 1444636 h 3562376"/>
                <a:gd name="connsiteX7" fmla="*/ 1443011 w 4102100"/>
                <a:gd name="connsiteY7" fmla="*/ 2062178 h 3562376"/>
                <a:gd name="connsiteX8" fmla="*/ 1472945 w 4102100"/>
                <a:gd name="connsiteY8" fmla="*/ 2165366 h 3562376"/>
                <a:gd name="connsiteX9" fmla="*/ 1614456 w 4102100"/>
                <a:gd name="connsiteY9" fmla="*/ 3549677 h 3562376"/>
                <a:gd name="connsiteX10" fmla="*/ 2019300 w 4102100"/>
                <a:gd name="connsiteY10" fmla="*/ 3498876 h 3562376"/>
                <a:gd name="connsiteX11" fmla="*/ 2209800 w 4102100"/>
                <a:gd name="connsiteY11" fmla="*/ 3562376 h 3562376"/>
                <a:gd name="connsiteX12" fmla="*/ 2438400 w 4102100"/>
                <a:gd name="connsiteY12" fmla="*/ 3498876 h 3562376"/>
                <a:gd name="connsiteX13" fmla="*/ 3098800 w 4102100"/>
                <a:gd name="connsiteY13" fmla="*/ 2762276 h 3562376"/>
                <a:gd name="connsiteX14" fmla="*/ 3492500 w 4102100"/>
                <a:gd name="connsiteY14" fmla="*/ 2355876 h 3562376"/>
                <a:gd name="connsiteX15" fmla="*/ 3937000 w 4102100"/>
                <a:gd name="connsiteY15" fmla="*/ 2139976 h 3562376"/>
                <a:gd name="connsiteX16" fmla="*/ 4102100 w 4102100"/>
                <a:gd name="connsiteY16" fmla="*/ 2089176 h 3562376"/>
                <a:gd name="connsiteX17" fmla="*/ 4089400 w 4102100"/>
                <a:gd name="connsiteY17" fmla="*/ 2089176 h 3562376"/>
                <a:gd name="connsiteX0" fmla="*/ 0 w 4102100"/>
                <a:gd name="connsiteY0" fmla="*/ 2076476 h 3585306"/>
                <a:gd name="connsiteX1" fmla="*/ 444500 w 4102100"/>
                <a:gd name="connsiteY1" fmla="*/ 2076476 h 3585306"/>
                <a:gd name="connsiteX2" fmla="*/ 642942 w 4102100"/>
                <a:gd name="connsiteY2" fmla="*/ 214314 h 3585306"/>
                <a:gd name="connsiteX3" fmla="*/ 714380 w 4102100"/>
                <a:gd name="connsiteY3" fmla="*/ 0 h 3585306"/>
                <a:gd name="connsiteX4" fmla="*/ 1121569 w 4102100"/>
                <a:gd name="connsiteY4" fmla="*/ 211139 h 3585306"/>
                <a:gd name="connsiteX5" fmla="*/ 1293010 w 4102100"/>
                <a:gd name="connsiteY5" fmla="*/ 773118 h 3585306"/>
                <a:gd name="connsiteX6" fmla="*/ 1371586 w 4102100"/>
                <a:gd name="connsiteY6" fmla="*/ 1444636 h 3585306"/>
                <a:gd name="connsiteX7" fmla="*/ 1443011 w 4102100"/>
                <a:gd name="connsiteY7" fmla="*/ 2062178 h 3585306"/>
                <a:gd name="connsiteX8" fmla="*/ 1472945 w 4102100"/>
                <a:gd name="connsiteY8" fmla="*/ 2165366 h 3585306"/>
                <a:gd name="connsiteX9" fmla="*/ 1614456 w 4102100"/>
                <a:gd name="connsiteY9" fmla="*/ 3549677 h 3585306"/>
                <a:gd name="connsiteX10" fmla="*/ 2019300 w 4102100"/>
                <a:gd name="connsiteY10" fmla="*/ 3498876 h 3585306"/>
                <a:gd name="connsiteX11" fmla="*/ 2209800 w 4102100"/>
                <a:gd name="connsiteY11" fmla="*/ 3562376 h 3585306"/>
                <a:gd name="connsiteX12" fmla="*/ 2438400 w 4102100"/>
                <a:gd name="connsiteY12" fmla="*/ 3498876 h 3585306"/>
                <a:gd name="connsiteX13" fmla="*/ 3098800 w 4102100"/>
                <a:gd name="connsiteY13" fmla="*/ 2762276 h 3585306"/>
                <a:gd name="connsiteX14" fmla="*/ 3492500 w 4102100"/>
                <a:gd name="connsiteY14" fmla="*/ 2355876 h 3585306"/>
                <a:gd name="connsiteX15" fmla="*/ 3937000 w 4102100"/>
                <a:gd name="connsiteY15" fmla="*/ 2139976 h 3585306"/>
                <a:gd name="connsiteX16" fmla="*/ 4102100 w 4102100"/>
                <a:gd name="connsiteY16" fmla="*/ 2089176 h 3585306"/>
                <a:gd name="connsiteX17" fmla="*/ 4089400 w 4102100"/>
                <a:gd name="connsiteY17" fmla="*/ 2089176 h 3585306"/>
                <a:gd name="connsiteX0" fmla="*/ 0 w 4102100"/>
                <a:gd name="connsiteY0" fmla="*/ 2076476 h 3596289"/>
                <a:gd name="connsiteX1" fmla="*/ 444500 w 4102100"/>
                <a:gd name="connsiteY1" fmla="*/ 2076476 h 3596289"/>
                <a:gd name="connsiteX2" fmla="*/ 642942 w 4102100"/>
                <a:gd name="connsiteY2" fmla="*/ 214314 h 3596289"/>
                <a:gd name="connsiteX3" fmla="*/ 714380 w 4102100"/>
                <a:gd name="connsiteY3" fmla="*/ 0 h 3596289"/>
                <a:gd name="connsiteX4" fmla="*/ 1121569 w 4102100"/>
                <a:gd name="connsiteY4" fmla="*/ 211139 h 3596289"/>
                <a:gd name="connsiteX5" fmla="*/ 1293010 w 4102100"/>
                <a:gd name="connsiteY5" fmla="*/ 773118 h 3596289"/>
                <a:gd name="connsiteX6" fmla="*/ 1371586 w 4102100"/>
                <a:gd name="connsiteY6" fmla="*/ 1444636 h 3596289"/>
                <a:gd name="connsiteX7" fmla="*/ 1443011 w 4102100"/>
                <a:gd name="connsiteY7" fmla="*/ 2062178 h 3596289"/>
                <a:gd name="connsiteX8" fmla="*/ 1472945 w 4102100"/>
                <a:gd name="connsiteY8" fmla="*/ 2165366 h 3596289"/>
                <a:gd name="connsiteX9" fmla="*/ 1614456 w 4102100"/>
                <a:gd name="connsiteY9" fmla="*/ 3549677 h 3596289"/>
                <a:gd name="connsiteX10" fmla="*/ 2019300 w 4102100"/>
                <a:gd name="connsiteY10" fmla="*/ 3498876 h 3596289"/>
                <a:gd name="connsiteX11" fmla="*/ 2209800 w 4102100"/>
                <a:gd name="connsiteY11" fmla="*/ 3562376 h 3596289"/>
                <a:gd name="connsiteX12" fmla="*/ 2438400 w 4102100"/>
                <a:gd name="connsiteY12" fmla="*/ 3498876 h 3596289"/>
                <a:gd name="connsiteX13" fmla="*/ 3098800 w 4102100"/>
                <a:gd name="connsiteY13" fmla="*/ 2762276 h 3596289"/>
                <a:gd name="connsiteX14" fmla="*/ 3492500 w 4102100"/>
                <a:gd name="connsiteY14" fmla="*/ 2355876 h 3596289"/>
                <a:gd name="connsiteX15" fmla="*/ 3937000 w 4102100"/>
                <a:gd name="connsiteY15" fmla="*/ 2139976 h 3596289"/>
                <a:gd name="connsiteX16" fmla="*/ 4102100 w 4102100"/>
                <a:gd name="connsiteY16" fmla="*/ 2089176 h 3596289"/>
                <a:gd name="connsiteX17" fmla="*/ 4089400 w 4102100"/>
                <a:gd name="connsiteY17" fmla="*/ 2089176 h 3596289"/>
                <a:gd name="connsiteX0" fmla="*/ 0 w 4102100"/>
                <a:gd name="connsiteY0" fmla="*/ 2076476 h 3596289"/>
                <a:gd name="connsiteX1" fmla="*/ 444500 w 4102100"/>
                <a:gd name="connsiteY1" fmla="*/ 2076476 h 3596289"/>
                <a:gd name="connsiteX2" fmla="*/ 642942 w 4102100"/>
                <a:gd name="connsiteY2" fmla="*/ 214314 h 3596289"/>
                <a:gd name="connsiteX3" fmla="*/ 714380 w 4102100"/>
                <a:gd name="connsiteY3" fmla="*/ 0 h 3596289"/>
                <a:gd name="connsiteX4" fmla="*/ 1121569 w 4102100"/>
                <a:gd name="connsiteY4" fmla="*/ 211139 h 3596289"/>
                <a:gd name="connsiteX5" fmla="*/ 1293010 w 4102100"/>
                <a:gd name="connsiteY5" fmla="*/ 773118 h 3596289"/>
                <a:gd name="connsiteX6" fmla="*/ 1371586 w 4102100"/>
                <a:gd name="connsiteY6" fmla="*/ 1444636 h 3596289"/>
                <a:gd name="connsiteX7" fmla="*/ 1443011 w 4102100"/>
                <a:gd name="connsiteY7" fmla="*/ 2062178 h 3596289"/>
                <a:gd name="connsiteX8" fmla="*/ 1472945 w 4102100"/>
                <a:gd name="connsiteY8" fmla="*/ 2165366 h 3596289"/>
                <a:gd name="connsiteX9" fmla="*/ 1614456 w 4102100"/>
                <a:gd name="connsiteY9" fmla="*/ 3549677 h 3596289"/>
                <a:gd name="connsiteX10" fmla="*/ 2019300 w 4102100"/>
                <a:gd name="connsiteY10" fmla="*/ 3498876 h 3596289"/>
                <a:gd name="connsiteX11" fmla="*/ 2023067 w 4102100"/>
                <a:gd name="connsiteY11" fmla="*/ 3486175 h 3596289"/>
                <a:gd name="connsiteX12" fmla="*/ 2209800 w 4102100"/>
                <a:gd name="connsiteY12" fmla="*/ 3562376 h 3596289"/>
                <a:gd name="connsiteX13" fmla="*/ 2438400 w 4102100"/>
                <a:gd name="connsiteY13" fmla="*/ 3498876 h 3596289"/>
                <a:gd name="connsiteX14" fmla="*/ 3098800 w 4102100"/>
                <a:gd name="connsiteY14" fmla="*/ 2762276 h 3596289"/>
                <a:gd name="connsiteX15" fmla="*/ 3492500 w 4102100"/>
                <a:gd name="connsiteY15" fmla="*/ 2355876 h 3596289"/>
                <a:gd name="connsiteX16" fmla="*/ 3937000 w 4102100"/>
                <a:gd name="connsiteY16" fmla="*/ 2139976 h 3596289"/>
                <a:gd name="connsiteX17" fmla="*/ 4102100 w 4102100"/>
                <a:gd name="connsiteY17" fmla="*/ 2089176 h 3596289"/>
                <a:gd name="connsiteX18" fmla="*/ 4089400 w 4102100"/>
                <a:gd name="connsiteY18" fmla="*/ 2089176 h 3596289"/>
                <a:gd name="connsiteX0" fmla="*/ 0 w 4102100"/>
                <a:gd name="connsiteY0" fmla="*/ 2076476 h 3596289"/>
                <a:gd name="connsiteX1" fmla="*/ 444500 w 4102100"/>
                <a:gd name="connsiteY1" fmla="*/ 2076476 h 3596289"/>
                <a:gd name="connsiteX2" fmla="*/ 642942 w 4102100"/>
                <a:gd name="connsiteY2" fmla="*/ 214314 h 3596289"/>
                <a:gd name="connsiteX3" fmla="*/ 714380 w 4102100"/>
                <a:gd name="connsiteY3" fmla="*/ 0 h 3596289"/>
                <a:gd name="connsiteX4" fmla="*/ 1121569 w 4102100"/>
                <a:gd name="connsiteY4" fmla="*/ 211139 h 3596289"/>
                <a:gd name="connsiteX5" fmla="*/ 1293010 w 4102100"/>
                <a:gd name="connsiteY5" fmla="*/ 773118 h 3596289"/>
                <a:gd name="connsiteX6" fmla="*/ 1371586 w 4102100"/>
                <a:gd name="connsiteY6" fmla="*/ 1444636 h 3596289"/>
                <a:gd name="connsiteX7" fmla="*/ 1443011 w 4102100"/>
                <a:gd name="connsiteY7" fmla="*/ 2062178 h 3596289"/>
                <a:gd name="connsiteX8" fmla="*/ 1472945 w 4102100"/>
                <a:gd name="connsiteY8" fmla="*/ 2165366 h 3596289"/>
                <a:gd name="connsiteX9" fmla="*/ 1614456 w 4102100"/>
                <a:gd name="connsiteY9" fmla="*/ 3549677 h 3596289"/>
                <a:gd name="connsiteX10" fmla="*/ 2019300 w 4102100"/>
                <a:gd name="connsiteY10" fmla="*/ 3498876 h 3596289"/>
                <a:gd name="connsiteX11" fmla="*/ 2023067 w 4102100"/>
                <a:gd name="connsiteY11" fmla="*/ 3536975 h 3596289"/>
                <a:gd name="connsiteX12" fmla="*/ 2209800 w 4102100"/>
                <a:gd name="connsiteY12" fmla="*/ 3562376 h 3596289"/>
                <a:gd name="connsiteX13" fmla="*/ 2438400 w 4102100"/>
                <a:gd name="connsiteY13" fmla="*/ 3498876 h 3596289"/>
                <a:gd name="connsiteX14" fmla="*/ 3098800 w 4102100"/>
                <a:gd name="connsiteY14" fmla="*/ 2762276 h 3596289"/>
                <a:gd name="connsiteX15" fmla="*/ 3492500 w 4102100"/>
                <a:gd name="connsiteY15" fmla="*/ 2355876 h 3596289"/>
                <a:gd name="connsiteX16" fmla="*/ 3937000 w 4102100"/>
                <a:gd name="connsiteY16" fmla="*/ 2139976 h 3596289"/>
                <a:gd name="connsiteX17" fmla="*/ 4102100 w 4102100"/>
                <a:gd name="connsiteY17" fmla="*/ 2089176 h 3596289"/>
                <a:gd name="connsiteX18" fmla="*/ 4089400 w 4102100"/>
                <a:gd name="connsiteY18" fmla="*/ 2089176 h 3596289"/>
                <a:gd name="connsiteX0" fmla="*/ 0 w 4102100"/>
                <a:gd name="connsiteY0" fmla="*/ 2076476 h 3625876"/>
                <a:gd name="connsiteX1" fmla="*/ 444500 w 4102100"/>
                <a:gd name="connsiteY1" fmla="*/ 2076476 h 3625876"/>
                <a:gd name="connsiteX2" fmla="*/ 642942 w 4102100"/>
                <a:gd name="connsiteY2" fmla="*/ 214314 h 3625876"/>
                <a:gd name="connsiteX3" fmla="*/ 714380 w 4102100"/>
                <a:gd name="connsiteY3" fmla="*/ 0 h 3625876"/>
                <a:gd name="connsiteX4" fmla="*/ 1121569 w 4102100"/>
                <a:gd name="connsiteY4" fmla="*/ 211139 h 3625876"/>
                <a:gd name="connsiteX5" fmla="*/ 1293010 w 4102100"/>
                <a:gd name="connsiteY5" fmla="*/ 773118 h 3625876"/>
                <a:gd name="connsiteX6" fmla="*/ 1371586 w 4102100"/>
                <a:gd name="connsiteY6" fmla="*/ 1444636 h 3625876"/>
                <a:gd name="connsiteX7" fmla="*/ 1443011 w 4102100"/>
                <a:gd name="connsiteY7" fmla="*/ 2062178 h 3625876"/>
                <a:gd name="connsiteX8" fmla="*/ 1472945 w 4102100"/>
                <a:gd name="connsiteY8" fmla="*/ 2165366 h 3625876"/>
                <a:gd name="connsiteX9" fmla="*/ 1614456 w 4102100"/>
                <a:gd name="connsiteY9" fmla="*/ 3549677 h 3625876"/>
                <a:gd name="connsiteX10" fmla="*/ 2019300 w 4102100"/>
                <a:gd name="connsiteY10" fmla="*/ 3498876 h 3625876"/>
                <a:gd name="connsiteX11" fmla="*/ 2023067 w 4102100"/>
                <a:gd name="connsiteY11" fmla="*/ 3625876 h 3625876"/>
                <a:gd name="connsiteX12" fmla="*/ 2209800 w 4102100"/>
                <a:gd name="connsiteY12" fmla="*/ 3562376 h 3625876"/>
                <a:gd name="connsiteX13" fmla="*/ 2438400 w 4102100"/>
                <a:gd name="connsiteY13" fmla="*/ 3498876 h 3625876"/>
                <a:gd name="connsiteX14" fmla="*/ 3098800 w 4102100"/>
                <a:gd name="connsiteY14" fmla="*/ 2762276 h 3625876"/>
                <a:gd name="connsiteX15" fmla="*/ 3492500 w 4102100"/>
                <a:gd name="connsiteY15" fmla="*/ 2355876 h 3625876"/>
                <a:gd name="connsiteX16" fmla="*/ 3937000 w 4102100"/>
                <a:gd name="connsiteY16" fmla="*/ 2139976 h 3625876"/>
                <a:gd name="connsiteX17" fmla="*/ 4102100 w 4102100"/>
                <a:gd name="connsiteY17" fmla="*/ 2089176 h 3625876"/>
                <a:gd name="connsiteX18" fmla="*/ 4089400 w 4102100"/>
                <a:gd name="connsiteY18" fmla="*/ 2089176 h 3625876"/>
                <a:gd name="connsiteX0" fmla="*/ 0 w 4102100"/>
                <a:gd name="connsiteY0" fmla="*/ 2076476 h 3639127"/>
                <a:gd name="connsiteX1" fmla="*/ 444500 w 4102100"/>
                <a:gd name="connsiteY1" fmla="*/ 2076476 h 3639127"/>
                <a:gd name="connsiteX2" fmla="*/ 642942 w 4102100"/>
                <a:gd name="connsiteY2" fmla="*/ 214314 h 3639127"/>
                <a:gd name="connsiteX3" fmla="*/ 714380 w 4102100"/>
                <a:gd name="connsiteY3" fmla="*/ 0 h 3639127"/>
                <a:gd name="connsiteX4" fmla="*/ 1121569 w 4102100"/>
                <a:gd name="connsiteY4" fmla="*/ 211139 h 3639127"/>
                <a:gd name="connsiteX5" fmla="*/ 1293010 w 4102100"/>
                <a:gd name="connsiteY5" fmla="*/ 773118 h 3639127"/>
                <a:gd name="connsiteX6" fmla="*/ 1371586 w 4102100"/>
                <a:gd name="connsiteY6" fmla="*/ 1444636 h 3639127"/>
                <a:gd name="connsiteX7" fmla="*/ 1443011 w 4102100"/>
                <a:gd name="connsiteY7" fmla="*/ 2062178 h 3639127"/>
                <a:gd name="connsiteX8" fmla="*/ 1472945 w 4102100"/>
                <a:gd name="connsiteY8" fmla="*/ 2165366 h 3639127"/>
                <a:gd name="connsiteX9" fmla="*/ 1628745 w 4102100"/>
                <a:gd name="connsiteY9" fmla="*/ 3600477 h 3639127"/>
                <a:gd name="connsiteX10" fmla="*/ 2019300 w 4102100"/>
                <a:gd name="connsiteY10" fmla="*/ 3498876 h 3639127"/>
                <a:gd name="connsiteX11" fmla="*/ 2023067 w 4102100"/>
                <a:gd name="connsiteY11" fmla="*/ 3625876 h 3639127"/>
                <a:gd name="connsiteX12" fmla="*/ 2209800 w 4102100"/>
                <a:gd name="connsiteY12" fmla="*/ 3562376 h 3639127"/>
                <a:gd name="connsiteX13" fmla="*/ 2438400 w 4102100"/>
                <a:gd name="connsiteY13" fmla="*/ 3498876 h 3639127"/>
                <a:gd name="connsiteX14" fmla="*/ 3098800 w 4102100"/>
                <a:gd name="connsiteY14" fmla="*/ 2762276 h 3639127"/>
                <a:gd name="connsiteX15" fmla="*/ 3492500 w 4102100"/>
                <a:gd name="connsiteY15" fmla="*/ 2355876 h 3639127"/>
                <a:gd name="connsiteX16" fmla="*/ 3937000 w 4102100"/>
                <a:gd name="connsiteY16" fmla="*/ 2139976 h 3639127"/>
                <a:gd name="connsiteX17" fmla="*/ 4102100 w 4102100"/>
                <a:gd name="connsiteY17" fmla="*/ 2089176 h 3639127"/>
                <a:gd name="connsiteX18" fmla="*/ 4089400 w 4102100"/>
                <a:gd name="connsiteY18" fmla="*/ 2089176 h 3639127"/>
                <a:gd name="connsiteX0" fmla="*/ 0 w 4102100"/>
                <a:gd name="connsiteY0" fmla="*/ 2076476 h 3684927"/>
                <a:gd name="connsiteX1" fmla="*/ 444500 w 4102100"/>
                <a:gd name="connsiteY1" fmla="*/ 2076476 h 3684927"/>
                <a:gd name="connsiteX2" fmla="*/ 642942 w 4102100"/>
                <a:gd name="connsiteY2" fmla="*/ 214314 h 3684927"/>
                <a:gd name="connsiteX3" fmla="*/ 714380 w 4102100"/>
                <a:gd name="connsiteY3" fmla="*/ 0 h 3684927"/>
                <a:gd name="connsiteX4" fmla="*/ 1121569 w 4102100"/>
                <a:gd name="connsiteY4" fmla="*/ 211139 h 3684927"/>
                <a:gd name="connsiteX5" fmla="*/ 1293010 w 4102100"/>
                <a:gd name="connsiteY5" fmla="*/ 773118 h 3684927"/>
                <a:gd name="connsiteX6" fmla="*/ 1371586 w 4102100"/>
                <a:gd name="connsiteY6" fmla="*/ 1444636 h 3684927"/>
                <a:gd name="connsiteX7" fmla="*/ 1443011 w 4102100"/>
                <a:gd name="connsiteY7" fmla="*/ 2062178 h 3684927"/>
                <a:gd name="connsiteX8" fmla="*/ 1472945 w 4102100"/>
                <a:gd name="connsiteY8" fmla="*/ 2165366 h 3684927"/>
                <a:gd name="connsiteX9" fmla="*/ 1628745 w 4102100"/>
                <a:gd name="connsiteY9" fmla="*/ 3600477 h 3684927"/>
                <a:gd name="connsiteX10" fmla="*/ 1904989 w 4102100"/>
                <a:gd name="connsiteY10" fmla="*/ 3663978 h 3684927"/>
                <a:gd name="connsiteX11" fmla="*/ 2023067 w 4102100"/>
                <a:gd name="connsiteY11" fmla="*/ 3625876 h 3684927"/>
                <a:gd name="connsiteX12" fmla="*/ 2209800 w 4102100"/>
                <a:gd name="connsiteY12" fmla="*/ 3562376 h 3684927"/>
                <a:gd name="connsiteX13" fmla="*/ 2438400 w 4102100"/>
                <a:gd name="connsiteY13" fmla="*/ 3498876 h 3684927"/>
                <a:gd name="connsiteX14" fmla="*/ 3098800 w 4102100"/>
                <a:gd name="connsiteY14" fmla="*/ 2762276 h 3684927"/>
                <a:gd name="connsiteX15" fmla="*/ 3492500 w 4102100"/>
                <a:gd name="connsiteY15" fmla="*/ 2355876 h 3684927"/>
                <a:gd name="connsiteX16" fmla="*/ 3937000 w 4102100"/>
                <a:gd name="connsiteY16" fmla="*/ 2139976 h 3684927"/>
                <a:gd name="connsiteX17" fmla="*/ 4102100 w 4102100"/>
                <a:gd name="connsiteY17" fmla="*/ 2089176 h 3684927"/>
                <a:gd name="connsiteX18" fmla="*/ 4089400 w 4102100"/>
                <a:gd name="connsiteY18" fmla="*/ 2089176 h 3684927"/>
                <a:gd name="connsiteX0" fmla="*/ 0 w 4225145"/>
                <a:gd name="connsiteY0" fmla="*/ 2076476 h 3684927"/>
                <a:gd name="connsiteX1" fmla="*/ 444500 w 4225145"/>
                <a:gd name="connsiteY1" fmla="*/ 2076476 h 3684927"/>
                <a:gd name="connsiteX2" fmla="*/ 642942 w 4225145"/>
                <a:gd name="connsiteY2" fmla="*/ 214314 h 3684927"/>
                <a:gd name="connsiteX3" fmla="*/ 714380 w 4225145"/>
                <a:gd name="connsiteY3" fmla="*/ 0 h 3684927"/>
                <a:gd name="connsiteX4" fmla="*/ 1121569 w 4225145"/>
                <a:gd name="connsiteY4" fmla="*/ 211139 h 3684927"/>
                <a:gd name="connsiteX5" fmla="*/ 1293010 w 4225145"/>
                <a:gd name="connsiteY5" fmla="*/ 773118 h 3684927"/>
                <a:gd name="connsiteX6" fmla="*/ 1371586 w 4225145"/>
                <a:gd name="connsiteY6" fmla="*/ 1444636 h 3684927"/>
                <a:gd name="connsiteX7" fmla="*/ 1443011 w 4225145"/>
                <a:gd name="connsiteY7" fmla="*/ 2062178 h 3684927"/>
                <a:gd name="connsiteX8" fmla="*/ 1472945 w 4225145"/>
                <a:gd name="connsiteY8" fmla="*/ 2165366 h 3684927"/>
                <a:gd name="connsiteX9" fmla="*/ 1628745 w 4225145"/>
                <a:gd name="connsiteY9" fmla="*/ 3600477 h 3684927"/>
                <a:gd name="connsiteX10" fmla="*/ 1904989 w 4225145"/>
                <a:gd name="connsiteY10" fmla="*/ 3663978 h 3684927"/>
                <a:gd name="connsiteX11" fmla="*/ 2023067 w 4225145"/>
                <a:gd name="connsiteY11" fmla="*/ 3625876 h 3684927"/>
                <a:gd name="connsiteX12" fmla="*/ 2209800 w 4225145"/>
                <a:gd name="connsiteY12" fmla="*/ 3562376 h 3684927"/>
                <a:gd name="connsiteX13" fmla="*/ 2438400 w 4225145"/>
                <a:gd name="connsiteY13" fmla="*/ 3498876 h 3684927"/>
                <a:gd name="connsiteX14" fmla="*/ 3098800 w 4225145"/>
                <a:gd name="connsiteY14" fmla="*/ 2762276 h 3684927"/>
                <a:gd name="connsiteX15" fmla="*/ 3492500 w 4225145"/>
                <a:gd name="connsiteY15" fmla="*/ 2355876 h 3684927"/>
                <a:gd name="connsiteX16" fmla="*/ 3937000 w 4225145"/>
                <a:gd name="connsiteY16" fmla="*/ 2139976 h 3684927"/>
                <a:gd name="connsiteX17" fmla="*/ 4102100 w 4225145"/>
                <a:gd name="connsiteY17" fmla="*/ 2089176 h 3684927"/>
                <a:gd name="connsiteX18" fmla="*/ 4225145 w 4225145"/>
                <a:gd name="connsiteY18" fmla="*/ 2089176 h 3684927"/>
                <a:gd name="connsiteX0" fmla="*/ 0 w 4225145"/>
                <a:gd name="connsiteY0" fmla="*/ 2076476 h 3684927"/>
                <a:gd name="connsiteX1" fmla="*/ 444500 w 4225145"/>
                <a:gd name="connsiteY1" fmla="*/ 2076476 h 3684927"/>
                <a:gd name="connsiteX2" fmla="*/ 642942 w 4225145"/>
                <a:gd name="connsiteY2" fmla="*/ 214314 h 3684927"/>
                <a:gd name="connsiteX3" fmla="*/ 714380 w 4225145"/>
                <a:gd name="connsiteY3" fmla="*/ 0 h 3684927"/>
                <a:gd name="connsiteX4" fmla="*/ 1107281 w 4225145"/>
                <a:gd name="connsiteY4" fmla="*/ 401640 h 3684927"/>
                <a:gd name="connsiteX5" fmla="*/ 1293010 w 4225145"/>
                <a:gd name="connsiteY5" fmla="*/ 773118 h 3684927"/>
                <a:gd name="connsiteX6" fmla="*/ 1371586 w 4225145"/>
                <a:gd name="connsiteY6" fmla="*/ 1444636 h 3684927"/>
                <a:gd name="connsiteX7" fmla="*/ 1443011 w 4225145"/>
                <a:gd name="connsiteY7" fmla="*/ 2062178 h 3684927"/>
                <a:gd name="connsiteX8" fmla="*/ 1472945 w 4225145"/>
                <a:gd name="connsiteY8" fmla="*/ 2165366 h 3684927"/>
                <a:gd name="connsiteX9" fmla="*/ 1628745 w 4225145"/>
                <a:gd name="connsiteY9" fmla="*/ 3600477 h 3684927"/>
                <a:gd name="connsiteX10" fmla="*/ 1904989 w 4225145"/>
                <a:gd name="connsiteY10" fmla="*/ 3663978 h 3684927"/>
                <a:gd name="connsiteX11" fmla="*/ 2023067 w 4225145"/>
                <a:gd name="connsiteY11" fmla="*/ 3625876 h 3684927"/>
                <a:gd name="connsiteX12" fmla="*/ 2209800 w 4225145"/>
                <a:gd name="connsiteY12" fmla="*/ 3562376 h 3684927"/>
                <a:gd name="connsiteX13" fmla="*/ 2438400 w 4225145"/>
                <a:gd name="connsiteY13" fmla="*/ 3498876 h 3684927"/>
                <a:gd name="connsiteX14" fmla="*/ 3098800 w 4225145"/>
                <a:gd name="connsiteY14" fmla="*/ 2762276 h 3684927"/>
                <a:gd name="connsiteX15" fmla="*/ 3492500 w 4225145"/>
                <a:gd name="connsiteY15" fmla="*/ 2355876 h 3684927"/>
                <a:gd name="connsiteX16" fmla="*/ 3937000 w 4225145"/>
                <a:gd name="connsiteY16" fmla="*/ 2139976 h 3684927"/>
                <a:gd name="connsiteX17" fmla="*/ 4102100 w 4225145"/>
                <a:gd name="connsiteY17" fmla="*/ 2089176 h 3684927"/>
                <a:gd name="connsiteX18" fmla="*/ 4225145 w 4225145"/>
                <a:gd name="connsiteY18" fmla="*/ 2089176 h 3684927"/>
                <a:gd name="connsiteX0" fmla="*/ 0 w 4225145"/>
                <a:gd name="connsiteY0" fmla="*/ 2076476 h 3684927"/>
                <a:gd name="connsiteX1" fmla="*/ 444500 w 4225145"/>
                <a:gd name="connsiteY1" fmla="*/ 2076476 h 3684927"/>
                <a:gd name="connsiteX2" fmla="*/ 642942 w 4225145"/>
                <a:gd name="connsiteY2" fmla="*/ 214314 h 3684927"/>
                <a:gd name="connsiteX3" fmla="*/ 714380 w 4225145"/>
                <a:gd name="connsiteY3" fmla="*/ 0 h 3684927"/>
                <a:gd name="connsiteX4" fmla="*/ 1107281 w 4225145"/>
                <a:gd name="connsiteY4" fmla="*/ 401640 h 3684927"/>
                <a:gd name="connsiteX5" fmla="*/ 1221565 w 4225145"/>
                <a:gd name="connsiteY5" fmla="*/ 950919 h 3684927"/>
                <a:gd name="connsiteX6" fmla="*/ 1371586 w 4225145"/>
                <a:gd name="connsiteY6" fmla="*/ 1444636 h 3684927"/>
                <a:gd name="connsiteX7" fmla="*/ 1443011 w 4225145"/>
                <a:gd name="connsiteY7" fmla="*/ 2062178 h 3684927"/>
                <a:gd name="connsiteX8" fmla="*/ 1472945 w 4225145"/>
                <a:gd name="connsiteY8" fmla="*/ 2165366 h 3684927"/>
                <a:gd name="connsiteX9" fmla="*/ 1628745 w 4225145"/>
                <a:gd name="connsiteY9" fmla="*/ 3600477 h 3684927"/>
                <a:gd name="connsiteX10" fmla="*/ 1904989 w 4225145"/>
                <a:gd name="connsiteY10" fmla="*/ 3663978 h 3684927"/>
                <a:gd name="connsiteX11" fmla="*/ 2023067 w 4225145"/>
                <a:gd name="connsiteY11" fmla="*/ 3625876 h 3684927"/>
                <a:gd name="connsiteX12" fmla="*/ 2209800 w 4225145"/>
                <a:gd name="connsiteY12" fmla="*/ 3562376 h 3684927"/>
                <a:gd name="connsiteX13" fmla="*/ 2438400 w 4225145"/>
                <a:gd name="connsiteY13" fmla="*/ 3498876 h 3684927"/>
                <a:gd name="connsiteX14" fmla="*/ 3098800 w 4225145"/>
                <a:gd name="connsiteY14" fmla="*/ 2762276 h 3684927"/>
                <a:gd name="connsiteX15" fmla="*/ 3492500 w 4225145"/>
                <a:gd name="connsiteY15" fmla="*/ 2355876 h 3684927"/>
                <a:gd name="connsiteX16" fmla="*/ 3937000 w 4225145"/>
                <a:gd name="connsiteY16" fmla="*/ 2139976 h 3684927"/>
                <a:gd name="connsiteX17" fmla="*/ 4102100 w 4225145"/>
                <a:gd name="connsiteY17" fmla="*/ 2089176 h 3684927"/>
                <a:gd name="connsiteX18" fmla="*/ 4225145 w 4225145"/>
                <a:gd name="connsiteY18" fmla="*/ 2089176 h 3684927"/>
                <a:gd name="connsiteX0" fmla="*/ 0 w 4225145"/>
                <a:gd name="connsiteY0" fmla="*/ 2076476 h 3684927"/>
                <a:gd name="connsiteX1" fmla="*/ 444500 w 4225145"/>
                <a:gd name="connsiteY1" fmla="*/ 2076476 h 3684927"/>
                <a:gd name="connsiteX2" fmla="*/ 642942 w 4225145"/>
                <a:gd name="connsiteY2" fmla="*/ 214314 h 3684927"/>
                <a:gd name="connsiteX3" fmla="*/ 714380 w 4225145"/>
                <a:gd name="connsiteY3" fmla="*/ 0 h 3684927"/>
                <a:gd name="connsiteX4" fmla="*/ 1107281 w 4225145"/>
                <a:gd name="connsiteY4" fmla="*/ 401640 h 3684927"/>
                <a:gd name="connsiteX5" fmla="*/ 1221565 w 4225145"/>
                <a:gd name="connsiteY5" fmla="*/ 950919 h 3684927"/>
                <a:gd name="connsiteX6" fmla="*/ 1335864 w 4225145"/>
                <a:gd name="connsiteY6" fmla="*/ 1647838 h 3684927"/>
                <a:gd name="connsiteX7" fmla="*/ 1443011 w 4225145"/>
                <a:gd name="connsiteY7" fmla="*/ 2062178 h 3684927"/>
                <a:gd name="connsiteX8" fmla="*/ 1472945 w 4225145"/>
                <a:gd name="connsiteY8" fmla="*/ 2165366 h 3684927"/>
                <a:gd name="connsiteX9" fmla="*/ 1628745 w 4225145"/>
                <a:gd name="connsiteY9" fmla="*/ 3600477 h 3684927"/>
                <a:gd name="connsiteX10" fmla="*/ 1904989 w 4225145"/>
                <a:gd name="connsiteY10" fmla="*/ 3663978 h 3684927"/>
                <a:gd name="connsiteX11" fmla="*/ 2023067 w 4225145"/>
                <a:gd name="connsiteY11" fmla="*/ 3625876 h 3684927"/>
                <a:gd name="connsiteX12" fmla="*/ 2209800 w 4225145"/>
                <a:gd name="connsiteY12" fmla="*/ 3562376 h 3684927"/>
                <a:gd name="connsiteX13" fmla="*/ 2438400 w 4225145"/>
                <a:gd name="connsiteY13" fmla="*/ 3498876 h 3684927"/>
                <a:gd name="connsiteX14" fmla="*/ 3098800 w 4225145"/>
                <a:gd name="connsiteY14" fmla="*/ 2762276 h 3684927"/>
                <a:gd name="connsiteX15" fmla="*/ 3492500 w 4225145"/>
                <a:gd name="connsiteY15" fmla="*/ 2355876 h 3684927"/>
                <a:gd name="connsiteX16" fmla="*/ 3937000 w 4225145"/>
                <a:gd name="connsiteY16" fmla="*/ 2139976 h 3684927"/>
                <a:gd name="connsiteX17" fmla="*/ 4102100 w 4225145"/>
                <a:gd name="connsiteY17" fmla="*/ 2089176 h 3684927"/>
                <a:gd name="connsiteX18" fmla="*/ 4225145 w 4225145"/>
                <a:gd name="connsiteY18" fmla="*/ 2089176 h 3684927"/>
                <a:gd name="connsiteX0" fmla="*/ 0 w 4225145"/>
                <a:gd name="connsiteY0" fmla="*/ 2076476 h 3684927"/>
                <a:gd name="connsiteX1" fmla="*/ 444500 w 4225145"/>
                <a:gd name="connsiteY1" fmla="*/ 2076476 h 3684927"/>
                <a:gd name="connsiteX2" fmla="*/ 642942 w 4225145"/>
                <a:gd name="connsiteY2" fmla="*/ 214314 h 3684927"/>
                <a:gd name="connsiteX3" fmla="*/ 714380 w 4225145"/>
                <a:gd name="connsiteY3" fmla="*/ 0 h 3684927"/>
                <a:gd name="connsiteX4" fmla="*/ 1107281 w 4225145"/>
                <a:gd name="connsiteY4" fmla="*/ 401640 h 3684927"/>
                <a:gd name="connsiteX5" fmla="*/ 1221565 w 4225145"/>
                <a:gd name="connsiteY5" fmla="*/ 950919 h 3684927"/>
                <a:gd name="connsiteX6" fmla="*/ 1335864 w 4225145"/>
                <a:gd name="connsiteY6" fmla="*/ 1647838 h 3684927"/>
                <a:gd name="connsiteX7" fmla="*/ 1443011 w 4225145"/>
                <a:gd name="connsiteY7" fmla="*/ 2062178 h 3684927"/>
                <a:gd name="connsiteX8" fmla="*/ 1372922 w 4225145"/>
                <a:gd name="connsiteY8" fmla="*/ 2254267 h 3684927"/>
                <a:gd name="connsiteX9" fmla="*/ 1628745 w 4225145"/>
                <a:gd name="connsiteY9" fmla="*/ 3600477 h 3684927"/>
                <a:gd name="connsiteX10" fmla="*/ 1904989 w 4225145"/>
                <a:gd name="connsiteY10" fmla="*/ 3663978 h 3684927"/>
                <a:gd name="connsiteX11" fmla="*/ 2023067 w 4225145"/>
                <a:gd name="connsiteY11" fmla="*/ 3625876 h 3684927"/>
                <a:gd name="connsiteX12" fmla="*/ 2209800 w 4225145"/>
                <a:gd name="connsiteY12" fmla="*/ 3562376 h 3684927"/>
                <a:gd name="connsiteX13" fmla="*/ 2438400 w 4225145"/>
                <a:gd name="connsiteY13" fmla="*/ 3498876 h 3684927"/>
                <a:gd name="connsiteX14" fmla="*/ 3098800 w 4225145"/>
                <a:gd name="connsiteY14" fmla="*/ 2762276 h 3684927"/>
                <a:gd name="connsiteX15" fmla="*/ 3492500 w 4225145"/>
                <a:gd name="connsiteY15" fmla="*/ 2355876 h 3684927"/>
                <a:gd name="connsiteX16" fmla="*/ 3937000 w 4225145"/>
                <a:gd name="connsiteY16" fmla="*/ 2139976 h 3684927"/>
                <a:gd name="connsiteX17" fmla="*/ 4102100 w 4225145"/>
                <a:gd name="connsiteY17" fmla="*/ 2089176 h 3684927"/>
                <a:gd name="connsiteX18" fmla="*/ 4225145 w 4225145"/>
                <a:gd name="connsiteY18" fmla="*/ 2089176 h 3684927"/>
                <a:gd name="connsiteX0" fmla="*/ 0 w 4225145"/>
                <a:gd name="connsiteY0" fmla="*/ 2076476 h 3684927"/>
                <a:gd name="connsiteX1" fmla="*/ 444500 w 4225145"/>
                <a:gd name="connsiteY1" fmla="*/ 2076476 h 3684927"/>
                <a:gd name="connsiteX2" fmla="*/ 642942 w 4225145"/>
                <a:gd name="connsiteY2" fmla="*/ 214314 h 3684927"/>
                <a:gd name="connsiteX3" fmla="*/ 714380 w 4225145"/>
                <a:gd name="connsiteY3" fmla="*/ 0 h 3684927"/>
                <a:gd name="connsiteX4" fmla="*/ 1107281 w 4225145"/>
                <a:gd name="connsiteY4" fmla="*/ 401640 h 3684927"/>
                <a:gd name="connsiteX5" fmla="*/ 1221565 w 4225145"/>
                <a:gd name="connsiteY5" fmla="*/ 950919 h 3684927"/>
                <a:gd name="connsiteX6" fmla="*/ 1335864 w 4225145"/>
                <a:gd name="connsiteY6" fmla="*/ 1647838 h 3684927"/>
                <a:gd name="connsiteX7" fmla="*/ 1342989 w 4225145"/>
                <a:gd name="connsiteY7" fmla="*/ 2125679 h 3684927"/>
                <a:gd name="connsiteX8" fmla="*/ 1372922 w 4225145"/>
                <a:gd name="connsiteY8" fmla="*/ 2254267 h 3684927"/>
                <a:gd name="connsiteX9" fmla="*/ 1628745 w 4225145"/>
                <a:gd name="connsiteY9" fmla="*/ 3600477 h 3684927"/>
                <a:gd name="connsiteX10" fmla="*/ 1904989 w 4225145"/>
                <a:gd name="connsiteY10" fmla="*/ 3663978 h 3684927"/>
                <a:gd name="connsiteX11" fmla="*/ 2023067 w 4225145"/>
                <a:gd name="connsiteY11" fmla="*/ 3625876 h 3684927"/>
                <a:gd name="connsiteX12" fmla="*/ 2209800 w 4225145"/>
                <a:gd name="connsiteY12" fmla="*/ 3562376 h 3684927"/>
                <a:gd name="connsiteX13" fmla="*/ 2438400 w 4225145"/>
                <a:gd name="connsiteY13" fmla="*/ 3498876 h 3684927"/>
                <a:gd name="connsiteX14" fmla="*/ 3098800 w 4225145"/>
                <a:gd name="connsiteY14" fmla="*/ 2762276 h 3684927"/>
                <a:gd name="connsiteX15" fmla="*/ 3492500 w 4225145"/>
                <a:gd name="connsiteY15" fmla="*/ 2355876 h 3684927"/>
                <a:gd name="connsiteX16" fmla="*/ 3937000 w 4225145"/>
                <a:gd name="connsiteY16" fmla="*/ 2139976 h 3684927"/>
                <a:gd name="connsiteX17" fmla="*/ 4102100 w 4225145"/>
                <a:gd name="connsiteY17" fmla="*/ 2089176 h 3684927"/>
                <a:gd name="connsiteX18" fmla="*/ 4225145 w 4225145"/>
                <a:gd name="connsiteY18" fmla="*/ 2089176 h 3684927"/>
                <a:gd name="connsiteX0" fmla="*/ 0 w 4225145"/>
                <a:gd name="connsiteY0" fmla="*/ 2076476 h 3684927"/>
                <a:gd name="connsiteX1" fmla="*/ 444500 w 4225145"/>
                <a:gd name="connsiteY1" fmla="*/ 2076476 h 3684927"/>
                <a:gd name="connsiteX2" fmla="*/ 642942 w 4225145"/>
                <a:gd name="connsiteY2" fmla="*/ 214314 h 3684927"/>
                <a:gd name="connsiteX3" fmla="*/ 714380 w 4225145"/>
                <a:gd name="connsiteY3" fmla="*/ 0 h 3684927"/>
                <a:gd name="connsiteX4" fmla="*/ 1107281 w 4225145"/>
                <a:gd name="connsiteY4" fmla="*/ 401640 h 3684927"/>
                <a:gd name="connsiteX5" fmla="*/ 1221565 w 4225145"/>
                <a:gd name="connsiteY5" fmla="*/ 950919 h 3684927"/>
                <a:gd name="connsiteX6" fmla="*/ 1285853 w 4225145"/>
                <a:gd name="connsiteY6" fmla="*/ 1698638 h 3684927"/>
                <a:gd name="connsiteX7" fmla="*/ 1342989 w 4225145"/>
                <a:gd name="connsiteY7" fmla="*/ 2125679 h 3684927"/>
                <a:gd name="connsiteX8" fmla="*/ 1372922 w 4225145"/>
                <a:gd name="connsiteY8" fmla="*/ 2254267 h 3684927"/>
                <a:gd name="connsiteX9" fmla="*/ 1628745 w 4225145"/>
                <a:gd name="connsiteY9" fmla="*/ 3600477 h 3684927"/>
                <a:gd name="connsiteX10" fmla="*/ 1904989 w 4225145"/>
                <a:gd name="connsiteY10" fmla="*/ 3663978 h 3684927"/>
                <a:gd name="connsiteX11" fmla="*/ 2023067 w 4225145"/>
                <a:gd name="connsiteY11" fmla="*/ 3625876 h 3684927"/>
                <a:gd name="connsiteX12" fmla="*/ 2209800 w 4225145"/>
                <a:gd name="connsiteY12" fmla="*/ 3562376 h 3684927"/>
                <a:gd name="connsiteX13" fmla="*/ 2438400 w 4225145"/>
                <a:gd name="connsiteY13" fmla="*/ 3498876 h 3684927"/>
                <a:gd name="connsiteX14" fmla="*/ 3098800 w 4225145"/>
                <a:gd name="connsiteY14" fmla="*/ 2762276 h 3684927"/>
                <a:gd name="connsiteX15" fmla="*/ 3492500 w 4225145"/>
                <a:gd name="connsiteY15" fmla="*/ 2355876 h 3684927"/>
                <a:gd name="connsiteX16" fmla="*/ 3937000 w 4225145"/>
                <a:gd name="connsiteY16" fmla="*/ 2139976 h 3684927"/>
                <a:gd name="connsiteX17" fmla="*/ 4102100 w 4225145"/>
                <a:gd name="connsiteY17" fmla="*/ 2089176 h 3684927"/>
                <a:gd name="connsiteX18" fmla="*/ 4225145 w 4225145"/>
                <a:gd name="connsiteY18" fmla="*/ 2089176 h 3684927"/>
                <a:gd name="connsiteX0" fmla="*/ 0 w 4225145"/>
                <a:gd name="connsiteY0" fmla="*/ 2076476 h 3751206"/>
                <a:gd name="connsiteX1" fmla="*/ 444500 w 4225145"/>
                <a:gd name="connsiteY1" fmla="*/ 2076476 h 3751206"/>
                <a:gd name="connsiteX2" fmla="*/ 642942 w 4225145"/>
                <a:gd name="connsiteY2" fmla="*/ 214314 h 3751206"/>
                <a:gd name="connsiteX3" fmla="*/ 714380 w 4225145"/>
                <a:gd name="connsiteY3" fmla="*/ 0 h 3751206"/>
                <a:gd name="connsiteX4" fmla="*/ 1107281 w 4225145"/>
                <a:gd name="connsiteY4" fmla="*/ 401640 h 3751206"/>
                <a:gd name="connsiteX5" fmla="*/ 1221565 w 4225145"/>
                <a:gd name="connsiteY5" fmla="*/ 950919 h 3751206"/>
                <a:gd name="connsiteX6" fmla="*/ 1285853 w 4225145"/>
                <a:gd name="connsiteY6" fmla="*/ 1698638 h 3751206"/>
                <a:gd name="connsiteX7" fmla="*/ 1342989 w 4225145"/>
                <a:gd name="connsiteY7" fmla="*/ 2125679 h 3751206"/>
                <a:gd name="connsiteX8" fmla="*/ 1372922 w 4225145"/>
                <a:gd name="connsiteY8" fmla="*/ 2254267 h 3751206"/>
                <a:gd name="connsiteX9" fmla="*/ 1528723 w 4225145"/>
                <a:gd name="connsiteY9" fmla="*/ 3702078 h 3751206"/>
                <a:gd name="connsiteX10" fmla="*/ 1904989 w 4225145"/>
                <a:gd name="connsiteY10" fmla="*/ 3663978 h 3751206"/>
                <a:gd name="connsiteX11" fmla="*/ 2023067 w 4225145"/>
                <a:gd name="connsiteY11" fmla="*/ 3625876 h 3751206"/>
                <a:gd name="connsiteX12" fmla="*/ 2209800 w 4225145"/>
                <a:gd name="connsiteY12" fmla="*/ 3562376 h 3751206"/>
                <a:gd name="connsiteX13" fmla="*/ 2438400 w 4225145"/>
                <a:gd name="connsiteY13" fmla="*/ 3498876 h 3751206"/>
                <a:gd name="connsiteX14" fmla="*/ 3098800 w 4225145"/>
                <a:gd name="connsiteY14" fmla="*/ 2762276 h 3751206"/>
                <a:gd name="connsiteX15" fmla="*/ 3492500 w 4225145"/>
                <a:gd name="connsiteY15" fmla="*/ 2355876 h 3751206"/>
                <a:gd name="connsiteX16" fmla="*/ 3937000 w 4225145"/>
                <a:gd name="connsiteY16" fmla="*/ 2139976 h 3751206"/>
                <a:gd name="connsiteX17" fmla="*/ 4102100 w 4225145"/>
                <a:gd name="connsiteY17" fmla="*/ 2089176 h 3751206"/>
                <a:gd name="connsiteX18" fmla="*/ 4225145 w 4225145"/>
                <a:gd name="connsiteY18" fmla="*/ 2089176 h 3751206"/>
                <a:gd name="connsiteX0" fmla="*/ 0 w 4225145"/>
                <a:gd name="connsiteY0" fmla="*/ 2076476 h 3751206"/>
                <a:gd name="connsiteX1" fmla="*/ 444500 w 4225145"/>
                <a:gd name="connsiteY1" fmla="*/ 2076476 h 3751206"/>
                <a:gd name="connsiteX2" fmla="*/ 642942 w 4225145"/>
                <a:gd name="connsiteY2" fmla="*/ 214314 h 3751206"/>
                <a:gd name="connsiteX3" fmla="*/ 714380 w 4225145"/>
                <a:gd name="connsiteY3" fmla="*/ 0 h 3751206"/>
                <a:gd name="connsiteX4" fmla="*/ 1107281 w 4225145"/>
                <a:gd name="connsiteY4" fmla="*/ 401640 h 3751206"/>
                <a:gd name="connsiteX5" fmla="*/ 1221565 w 4225145"/>
                <a:gd name="connsiteY5" fmla="*/ 950919 h 3751206"/>
                <a:gd name="connsiteX6" fmla="*/ 1285853 w 4225145"/>
                <a:gd name="connsiteY6" fmla="*/ 1698638 h 3751206"/>
                <a:gd name="connsiteX7" fmla="*/ 1342989 w 4225145"/>
                <a:gd name="connsiteY7" fmla="*/ 2125679 h 3751206"/>
                <a:gd name="connsiteX8" fmla="*/ 1372922 w 4225145"/>
                <a:gd name="connsiteY8" fmla="*/ 2254267 h 3751206"/>
                <a:gd name="connsiteX9" fmla="*/ 1444368 w 4225145"/>
                <a:gd name="connsiteY9" fmla="*/ 3168672 h 3751206"/>
                <a:gd name="connsiteX10" fmla="*/ 1528723 w 4225145"/>
                <a:gd name="connsiteY10" fmla="*/ 3702078 h 3751206"/>
                <a:gd name="connsiteX11" fmla="*/ 1904989 w 4225145"/>
                <a:gd name="connsiteY11" fmla="*/ 3663978 h 3751206"/>
                <a:gd name="connsiteX12" fmla="*/ 2023067 w 4225145"/>
                <a:gd name="connsiteY12" fmla="*/ 3625876 h 3751206"/>
                <a:gd name="connsiteX13" fmla="*/ 2209800 w 4225145"/>
                <a:gd name="connsiteY13" fmla="*/ 3562376 h 3751206"/>
                <a:gd name="connsiteX14" fmla="*/ 2438400 w 4225145"/>
                <a:gd name="connsiteY14" fmla="*/ 3498876 h 3751206"/>
                <a:gd name="connsiteX15" fmla="*/ 3098800 w 4225145"/>
                <a:gd name="connsiteY15" fmla="*/ 2762276 h 3751206"/>
                <a:gd name="connsiteX16" fmla="*/ 3492500 w 4225145"/>
                <a:gd name="connsiteY16" fmla="*/ 2355876 h 3751206"/>
                <a:gd name="connsiteX17" fmla="*/ 3937000 w 4225145"/>
                <a:gd name="connsiteY17" fmla="*/ 2139976 h 3751206"/>
                <a:gd name="connsiteX18" fmla="*/ 4102100 w 4225145"/>
                <a:gd name="connsiteY18" fmla="*/ 2089176 h 3751206"/>
                <a:gd name="connsiteX19" fmla="*/ 4225145 w 4225145"/>
                <a:gd name="connsiteY19" fmla="*/ 2089176 h 3751206"/>
                <a:gd name="connsiteX0" fmla="*/ 0 w 4225145"/>
                <a:gd name="connsiteY0" fmla="*/ 2076476 h 3751206"/>
                <a:gd name="connsiteX1" fmla="*/ 444500 w 4225145"/>
                <a:gd name="connsiteY1" fmla="*/ 2076476 h 3751206"/>
                <a:gd name="connsiteX2" fmla="*/ 642942 w 4225145"/>
                <a:gd name="connsiteY2" fmla="*/ 214314 h 3751206"/>
                <a:gd name="connsiteX3" fmla="*/ 714380 w 4225145"/>
                <a:gd name="connsiteY3" fmla="*/ 0 h 3751206"/>
                <a:gd name="connsiteX4" fmla="*/ 1107281 w 4225145"/>
                <a:gd name="connsiteY4" fmla="*/ 401640 h 3751206"/>
                <a:gd name="connsiteX5" fmla="*/ 1221565 w 4225145"/>
                <a:gd name="connsiteY5" fmla="*/ 950919 h 3751206"/>
                <a:gd name="connsiteX6" fmla="*/ 1285853 w 4225145"/>
                <a:gd name="connsiteY6" fmla="*/ 1698638 h 3751206"/>
                <a:gd name="connsiteX7" fmla="*/ 1314412 w 4225145"/>
                <a:gd name="connsiteY7" fmla="*/ 2151079 h 3751206"/>
                <a:gd name="connsiteX8" fmla="*/ 1372922 w 4225145"/>
                <a:gd name="connsiteY8" fmla="*/ 2254267 h 3751206"/>
                <a:gd name="connsiteX9" fmla="*/ 1444368 w 4225145"/>
                <a:gd name="connsiteY9" fmla="*/ 3168672 h 3751206"/>
                <a:gd name="connsiteX10" fmla="*/ 1528723 w 4225145"/>
                <a:gd name="connsiteY10" fmla="*/ 3702078 h 3751206"/>
                <a:gd name="connsiteX11" fmla="*/ 1904989 w 4225145"/>
                <a:gd name="connsiteY11" fmla="*/ 3663978 h 3751206"/>
                <a:gd name="connsiteX12" fmla="*/ 2023067 w 4225145"/>
                <a:gd name="connsiteY12" fmla="*/ 3625876 h 3751206"/>
                <a:gd name="connsiteX13" fmla="*/ 2209800 w 4225145"/>
                <a:gd name="connsiteY13" fmla="*/ 3562376 h 3751206"/>
                <a:gd name="connsiteX14" fmla="*/ 2438400 w 4225145"/>
                <a:gd name="connsiteY14" fmla="*/ 3498876 h 3751206"/>
                <a:gd name="connsiteX15" fmla="*/ 3098800 w 4225145"/>
                <a:gd name="connsiteY15" fmla="*/ 2762276 h 3751206"/>
                <a:gd name="connsiteX16" fmla="*/ 3492500 w 4225145"/>
                <a:gd name="connsiteY16" fmla="*/ 2355876 h 3751206"/>
                <a:gd name="connsiteX17" fmla="*/ 3937000 w 4225145"/>
                <a:gd name="connsiteY17" fmla="*/ 2139976 h 3751206"/>
                <a:gd name="connsiteX18" fmla="*/ 4102100 w 4225145"/>
                <a:gd name="connsiteY18" fmla="*/ 2089176 h 3751206"/>
                <a:gd name="connsiteX19" fmla="*/ 4225145 w 4225145"/>
                <a:gd name="connsiteY19" fmla="*/ 2089176 h 3751206"/>
                <a:gd name="connsiteX0" fmla="*/ 0 w 4225145"/>
                <a:gd name="connsiteY0" fmla="*/ 2076476 h 3751206"/>
                <a:gd name="connsiteX1" fmla="*/ 444500 w 4225145"/>
                <a:gd name="connsiteY1" fmla="*/ 2076476 h 3751206"/>
                <a:gd name="connsiteX2" fmla="*/ 642942 w 4225145"/>
                <a:gd name="connsiteY2" fmla="*/ 214314 h 3751206"/>
                <a:gd name="connsiteX3" fmla="*/ 714380 w 4225145"/>
                <a:gd name="connsiteY3" fmla="*/ 0 h 3751206"/>
                <a:gd name="connsiteX4" fmla="*/ 1107281 w 4225145"/>
                <a:gd name="connsiteY4" fmla="*/ 401640 h 3751206"/>
                <a:gd name="connsiteX5" fmla="*/ 1221565 w 4225145"/>
                <a:gd name="connsiteY5" fmla="*/ 950919 h 3751206"/>
                <a:gd name="connsiteX6" fmla="*/ 1285853 w 4225145"/>
                <a:gd name="connsiteY6" fmla="*/ 1698638 h 3751206"/>
                <a:gd name="connsiteX7" fmla="*/ 1314412 w 4225145"/>
                <a:gd name="connsiteY7" fmla="*/ 2151079 h 3751206"/>
                <a:gd name="connsiteX8" fmla="*/ 1330055 w 4225145"/>
                <a:gd name="connsiteY8" fmla="*/ 2305067 h 3751206"/>
                <a:gd name="connsiteX9" fmla="*/ 1444368 w 4225145"/>
                <a:gd name="connsiteY9" fmla="*/ 3168672 h 3751206"/>
                <a:gd name="connsiteX10" fmla="*/ 1528723 w 4225145"/>
                <a:gd name="connsiteY10" fmla="*/ 3702078 h 3751206"/>
                <a:gd name="connsiteX11" fmla="*/ 1904989 w 4225145"/>
                <a:gd name="connsiteY11" fmla="*/ 3663978 h 3751206"/>
                <a:gd name="connsiteX12" fmla="*/ 2023067 w 4225145"/>
                <a:gd name="connsiteY12" fmla="*/ 3625876 h 3751206"/>
                <a:gd name="connsiteX13" fmla="*/ 2209800 w 4225145"/>
                <a:gd name="connsiteY13" fmla="*/ 3562376 h 3751206"/>
                <a:gd name="connsiteX14" fmla="*/ 2438400 w 4225145"/>
                <a:gd name="connsiteY14" fmla="*/ 3498876 h 3751206"/>
                <a:gd name="connsiteX15" fmla="*/ 3098800 w 4225145"/>
                <a:gd name="connsiteY15" fmla="*/ 2762276 h 3751206"/>
                <a:gd name="connsiteX16" fmla="*/ 3492500 w 4225145"/>
                <a:gd name="connsiteY16" fmla="*/ 2355876 h 3751206"/>
                <a:gd name="connsiteX17" fmla="*/ 3937000 w 4225145"/>
                <a:gd name="connsiteY17" fmla="*/ 2139976 h 3751206"/>
                <a:gd name="connsiteX18" fmla="*/ 4102100 w 4225145"/>
                <a:gd name="connsiteY18" fmla="*/ 2089176 h 3751206"/>
                <a:gd name="connsiteX19" fmla="*/ 4225145 w 4225145"/>
                <a:gd name="connsiteY19" fmla="*/ 2089176 h 3751206"/>
                <a:gd name="connsiteX0" fmla="*/ 0 w 4225145"/>
                <a:gd name="connsiteY0" fmla="*/ 2076476 h 3751206"/>
                <a:gd name="connsiteX1" fmla="*/ 444500 w 4225145"/>
                <a:gd name="connsiteY1" fmla="*/ 2076476 h 3751206"/>
                <a:gd name="connsiteX2" fmla="*/ 642942 w 4225145"/>
                <a:gd name="connsiteY2" fmla="*/ 214314 h 3751206"/>
                <a:gd name="connsiteX3" fmla="*/ 714380 w 4225145"/>
                <a:gd name="connsiteY3" fmla="*/ 0 h 3751206"/>
                <a:gd name="connsiteX4" fmla="*/ 1107281 w 4225145"/>
                <a:gd name="connsiteY4" fmla="*/ 401640 h 3751206"/>
                <a:gd name="connsiteX5" fmla="*/ 1200132 w 4225145"/>
                <a:gd name="connsiteY5" fmla="*/ 950919 h 3751206"/>
                <a:gd name="connsiteX6" fmla="*/ 1285853 w 4225145"/>
                <a:gd name="connsiteY6" fmla="*/ 1698638 h 3751206"/>
                <a:gd name="connsiteX7" fmla="*/ 1314412 w 4225145"/>
                <a:gd name="connsiteY7" fmla="*/ 2151079 h 3751206"/>
                <a:gd name="connsiteX8" fmla="*/ 1330055 w 4225145"/>
                <a:gd name="connsiteY8" fmla="*/ 2305067 h 3751206"/>
                <a:gd name="connsiteX9" fmla="*/ 1444368 w 4225145"/>
                <a:gd name="connsiteY9" fmla="*/ 3168672 h 3751206"/>
                <a:gd name="connsiteX10" fmla="*/ 1528723 w 4225145"/>
                <a:gd name="connsiteY10" fmla="*/ 3702078 h 3751206"/>
                <a:gd name="connsiteX11" fmla="*/ 1904989 w 4225145"/>
                <a:gd name="connsiteY11" fmla="*/ 3663978 h 3751206"/>
                <a:gd name="connsiteX12" fmla="*/ 2023067 w 4225145"/>
                <a:gd name="connsiteY12" fmla="*/ 3625876 h 3751206"/>
                <a:gd name="connsiteX13" fmla="*/ 2209800 w 4225145"/>
                <a:gd name="connsiteY13" fmla="*/ 3562376 h 3751206"/>
                <a:gd name="connsiteX14" fmla="*/ 2438400 w 4225145"/>
                <a:gd name="connsiteY14" fmla="*/ 3498876 h 3751206"/>
                <a:gd name="connsiteX15" fmla="*/ 3098800 w 4225145"/>
                <a:gd name="connsiteY15" fmla="*/ 2762276 h 3751206"/>
                <a:gd name="connsiteX16" fmla="*/ 3492500 w 4225145"/>
                <a:gd name="connsiteY16" fmla="*/ 2355876 h 3751206"/>
                <a:gd name="connsiteX17" fmla="*/ 3937000 w 4225145"/>
                <a:gd name="connsiteY17" fmla="*/ 2139976 h 3751206"/>
                <a:gd name="connsiteX18" fmla="*/ 4102100 w 4225145"/>
                <a:gd name="connsiteY18" fmla="*/ 2089176 h 3751206"/>
                <a:gd name="connsiteX19" fmla="*/ 4225145 w 4225145"/>
                <a:gd name="connsiteY19" fmla="*/ 2089176 h 3751206"/>
                <a:gd name="connsiteX0" fmla="*/ 0 w 4225145"/>
                <a:gd name="connsiteY0" fmla="*/ 2076476 h 3751206"/>
                <a:gd name="connsiteX1" fmla="*/ 444500 w 4225145"/>
                <a:gd name="connsiteY1" fmla="*/ 2076476 h 3751206"/>
                <a:gd name="connsiteX2" fmla="*/ 642942 w 4225145"/>
                <a:gd name="connsiteY2" fmla="*/ 214314 h 3751206"/>
                <a:gd name="connsiteX3" fmla="*/ 714380 w 4225145"/>
                <a:gd name="connsiteY3" fmla="*/ 0 h 3751206"/>
                <a:gd name="connsiteX4" fmla="*/ 1107281 w 4225145"/>
                <a:gd name="connsiteY4" fmla="*/ 401640 h 3751206"/>
                <a:gd name="connsiteX5" fmla="*/ 1200132 w 4225145"/>
                <a:gd name="connsiteY5" fmla="*/ 950919 h 3751206"/>
                <a:gd name="connsiteX6" fmla="*/ 1257276 w 4225145"/>
                <a:gd name="connsiteY6" fmla="*/ 1698638 h 3751206"/>
                <a:gd name="connsiteX7" fmla="*/ 1314412 w 4225145"/>
                <a:gd name="connsiteY7" fmla="*/ 2151079 h 3751206"/>
                <a:gd name="connsiteX8" fmla="*/ 1330055 w 4225145"/>
                <a:gd name="connsiteY8" fmla="*/ 2305067 h 3751206"/>
                <a:gd name="connsiteX9" fmla="*/ 1444368 w 4225145"/>
                <a:gd name="connsiteY9" fmla="*/ 3168672 h 3751206"/>
                <a:gd name="connsiteX10" fmla="*/ 1528723 w 4225145"/>
                <a:gd name="connsiteY10" fmla="*/ 3702078 h 3751206"/>
                <a:gd name="connsiteX11" fmla="*/ 1904989 w 4225145"/>
                <a:gd name="connsiteY11" fmla="*/ 3663978 h 3751206"/>
                <a:gd name="connsiteX12" fmla="*/ 2023067 w 4225145"/>
                <a:gd name="connsiteY12" fmla="*/ 3625876 h 3751206"/>
                <a:gd name="connsiteX13" fmla="*/ 2209800 w 4225145"/>
                <a:gd name="connsiteY13" fmla="*/ 3562376 h 3751206"/>
                <a:gd name="connsiteX14" fmla="*/ 2438400 w 4225145"/>
                <a:gd name="connsiteY14" fmla="*/ 3498876 h 3751206"/>
                <a:gd name="connsiteX15" fmla="*/ 3098800 w 4225145"/>
                <a:gd name="connsiteY15" fmla="*/ 2762276 h 3751206"/>
                <a:gd name="connsiteX16" fmla="*/ 3492500 w 4225145"/>
                <a:gd name="connsiteY16" fmla="*/ 2355876 h 3751206"/>
                <a:gd name="connsiteX17" fmla="*/ 3937000 w 4225145"/>
                <a:gd name="connsiteY17" fmla="*/ 2139976 h 3751206"/>
                <a:gd name="connsiteX18" fmla="*/ 4102100 w 4225145"/>
                <a:gd name="connsiteY18" fmla="*/ 2089176 h 3751206"/>
                <a:gd name="connsiteX19" fmla="*/ 4225145 w 4225145"/>
                <a:gd name="connsiteY19" fmla="*/ 2089176 h 3751206"/>
                <a:gd name="connsiteX0" fmla="*/ 0 w 4225145"/>
                <a:gd name="connsiteY0" fmla="*/ 2076476 h 3751206"/>
                <a:gd name="connsiteX1" fmla="*/ 444500 w 4225145"/>
                <a:gd name="connsiteY1" fmla="*/ 2076476 h 3751206"/>
                <a:gd name="connsiteX2" fmla="*/ 642942 w 4225145"/>
                <a:gd name="connsiteY2" fmla="*/ 214314 h 3751206"/>
                <a:gd name="connsiteX3" fmla="*/ 714380 w 4225145"/>
                <a:gd name="connsiteY3" fmla="*/ 0 h 3751206"/>
                <a:gd name="connsiteX4" fmla="*/ 1114426 w 4225145"/>
                <a:gd name="connsiteY4" fmla="*/ 503241 h 3751206"/>
                <a:gd name="connsiteX5" fmla="*/ 1200132 w 4225145"/>
                <a:gd name="connsiteY5" fmla="*/ 950919 h 3751206"/>
                <a:gd name="connsiteX6" fmla="*/ 1257276 w 4225145"/>
                <a:gd name="connsiteY6" fmla="*/ 1698638 h 3751206"/>
                <a:gd name="connsiteX7" fmla="*/ 1314412 w 4225145"/>
                <a:gd name="connsiteY7" fmla="*/ 2151079 h 3751206"/>
                <a:gd name="connsiteX8" fmla="*/ 1330055 w 4225145"/>
                <a:gd name="connsiteY8" fmla="*/ 2305067 h 3751206"/>
                <a:gd name="connsiteX9" fmla="*/ 1444368 w 4225145"/>
                <a:gd name="connsiteY9" fmla="*/ 3168672 h 3751206"/>
                <a:gd name="connsiteX10" fmla="*/ 1528723 w 4225145"/>
                <a:gd name="connsiteY10" fmla="*/ 3702078 h 3751206"/>
                <a:gd name="connsiteX11" fmla="*/ 1904989 w 4225145"/>
                <a:gd name="connsiteY11" fmla="*/ 3663978 h 3751206"/>
                <a:gd name="connsiteX12" fmla="*/ 2023067 w 4225145"/>
                <a:gd name="connsiteY12" fmla="*/ 3625876 h 3751206"/>
                <a:gd name="connsiteX13" fmla="*/ 2209800 w 4225145"/>
                <a:gd name="connsiteY13" fmla="*/ 3562376 h 3751206"/>
                <a:gd name="connsiteX14" fmla="*/ 2438400 w 4225145"/>
                <a:gd name="connsiteY14" fmla="*/ 3498876 h 3751206"/>
                <a:gd name="connsiteX15" fmla="*/ 3098800 w 4225145"/>
                <a:gd name="connsiteY15" fmla="*/ 2762276 h 3751206"/>
                <a:gd name="connsiteX16" fmla="*/ 3492500 w 4225145"/>
                <a:gd name="connsiteY16" fmla="*/ 2355876 h 3751206"/>
                <a:gd name="connsiteX17" fmla="*/ 3937000 w 4225145"/>
                <a:gd name="connsiteY17" fmla="*/ 2139976 h 3751206"/>
                <a:gd name="connsiteX18" fmla="*/ 4102100 w 4225145"/>
                <a:gd name="connsiteY18" fmla="*/ 2089176 h 3751206"/>
                <a:gd name="connsiteX19" fmla="*/ 4225145 w 4225145"/>
                <a:gd name="connsiteY19" fmla="*/ 2089176 h 3751206"/>
                <a:gd name="connsiteX0" fmla="*/ 0 w 4225145"/>
                <a:gd name="connsiteY0" fmla="*/ 2076476 h 3751206"/>
                <a:gd name="connsiteX1" fmla="*/ 444500 w 4225145"/>
                <a:gd name="connsiteY1" fmla="*/ 2076476 h 3751206"/>
                <a:gd name="connsiteX2" fmla="*/ 642942 w 4225145"/>
                <a:gd name="connsiteY2" fmla="*/ 214314 h 3751206"/>
                <a:gd name="connsiteX3" fmla="*/ 714380 w 4225145"/>
                <a:gd name="connsiteY3" fmla="*/ 0 h 3751206"/>
                <a:gd name="connsiteX4" fmla="*/ 1114426 w 4225145"/>
                <a:gd name="connsiteY4" fmla="*/ 503241 h 3751206"/>
                <a:gd name="connsiteX5" fmla="*/ 1200132 w 4225145"/>
                <a:gd name="connsiteY5" fmla="*/ 950919 h 3751206"/>
                <a:gd name="connsiteX6" fmla="*/ 1257276 w 4225145"/>
                <a:gd name="connsiteY6" fmla="*/ 1698638 h 3751206"/>
                <a:gd name="connsiteX7" fmla="*/ 1314412 w 4225145"/>
                <a:gd name="connsiteY7" fmla="*/ 2151079 h 3751206"/>
                <a:gd name="connsiteX8" fmla="*/ 1330055 w 4225145"/>
                <a:gd name="connsiteY8" fmla="*/ 2305067 h 3751206"/>
                <a:gd name="connsiteX9" fmla="*/ 1444368 w 4225145"/>
                <a:gd name="connsiteY9" fmla="*/ 3168672 h 3751206"/>
                <a:gd name="connsiteX10" fmla="*/ 1528723 w 4225145"/>
                <a:gd name="connsiteY10" fmla="*/ 3702078 h 3751206"/>
                <a:gd name="connsiteX11" fmla="*/ 1904989 w 4225145"/>
                <a:gd name="connsiteY11" fmla="*/ 3663978 h 3751206"/>
                <a:gd name="connsiteX12" fmla="*/ 2023067 w 4225145"/>
                <a:gd name="connsiteY12" fmla="*/ 3625876 h 3751206"/>
                <a:gd name="connsiteX13" fmla="*/ 2209800 w 4225145"/>
                <a:gd name="connsiteY13" fmla="*/ 3562376 h 3751206"/>
                <a:gd name="connsiteX14" fmla="*/ 2438400 w 4225145"/>
                <a:gd name="connsiteY14" fmla="*/ 3498876 h 3751206"/>
                <a:gd name="connsiteX15" fmla="*/ 3098800 w 4225145"/>
                <a:gd name="connsiteY15" fmla="*/ 2762276 h 3751206"/>
                <a:gd name="connsiteX16" fmla="*/ 3492500 w 4225145"/>
                <a:gd name="connsiteY16" fmla="*/ 2355876 h 3751206"/>
                <a:gd name="connsiteX17" fmla="*/ 3937000 w 4225145"/>
                <a:gd name="connsiteY17" fmla="*/ 2139976 h 3751206"/>
                <a:gd name="connsiteX18" fmla="*/ 4102100 w 4225145"/>
                <a:gd name="connsiteY18" fmla="*/ 2089176 h 3751206"/>
                <a:gd name="connsiteX19" fmla="*/ 4225145 w 4225145"/>
                <a:gd name="connsiteY19" fmla="*/ 2089176 h 3751206"/>
                <a:gd name="connsiteX0" fmla="*/ 0 w 4225145"/>
                <a:gd name="connsiteY0" fmla="*/ 2076476 h 3751206"/>
                <a:gd name="connsiteX1" fmla="*/ 444500 w 4225145"/>
                <a:gd name="connsiteY1" fmla="*/ 2076476 h 3751206"/>
                <a:gd name="connsiteX2" fmla="*/ 642942 w 4225145"/>
                <a:gd name="connsiteY2" fmla="*/ 214314 h 3751206"/>
                <a:gd name="connsiteX3" fmla="*/ 714380 w 4225145"/>
                <a:gd name="connsiteY3" fmla="*/ 0 h 3751206"/>
                <a:gd name="connsiteX4" fmla="*/ 1114426 w 4225145"/>
                <a:gd name="connsiteY4" fmla="*/ 503241 h 3751206"/>
                <a:gd name="connsiteX5" fmla="*/ 1178699 w 4225145"/>
                <a:gd name="connsiteY5" fmla="*/ 963619 h 3751206"/>
                <a:gd name="connsiteX6" fmla="*/ 1257276 w 4225145"/>
                <a:gd name="connsiteY6" fmla="*/ 1698638 h 3751206"/>
                <a:gd name="connsiteX7" fmla="*/ 1314412 w 4225145"/>
                <a:gd name="connsiteY7" fmla="*/ 2151079 h 3751206"/>
                <a:gd name="connsiteX8" fmla="*/ 1330055 w 4225145"/>
                <a:gd name="connsiteY8" fmla="*/ 2305067 h 3751206"/>
                <a:gd name="connsiteX9" fmla="*/ 1444368 w 4225145"/>
                <a:gd name="connsiteY9" fmla="*/ 3168672 h 3751206"/>
                <a:gd name="connsiteX10" fmla="*/ 1528723 w 4225145"/>
                <a:gd name="connsiteY10" fmla="*/ 3702078 h 3751206"/>
                <a:gd name="connsiteX11" fmla="*/ 1904989 w 4225145"/>
                <a:gd name="connsiteY11" fmla="*/ 3663978 h 3751206"/>
                <a:gd name="connsiteX12" fmla="*/ 2023067 w 4225145"/>
                <a:gd name="connsiteY12" fmla="*/ 3625876 h 3751206"/>
                <a:gd name="connsiteX13" fmla="*/ 2209800 w 4225145"/>
                <a:gd name="connsiteY13" fmla="*/ 3562376 h 3751206"/>
                <a:gd name="connsiteX14" fmla="*/ 2438400 w 4225145"/>
                <a:gd name="connsiteY14" fmla="*/ 3498876 h 3751206"/>
                <a:gd name="connsiteX15" fmla="*/ 3098800 w 4225145"/>
                <a:gd name="connsiteY15" fmla="*/ 2762276 h 3751206"/>
                <a:gd name="connsiteX16" fmla="*/ 3492500 w 4225145"/>
                <a:gd name="connsiteY16" fmla="*/ 2355876 h 3751206"/>
                <a:gd name="connsiteX17" fmla="*/ 3937000 w 4225145"/>
                <a:gd name="connsiteY17" fmla="*/ 2139976 h 3751206"/>
                <a:gd name="connsiteX18" fmla="*/ 4102100 w 4225145"/>
                <a:gd name="connsiteY18" fmla="*/ 2089176 h 3751206"/>
                <a:gd name="connsiteX19" fmla="*/ 4225145 w 4225145"/>
                <a:gd name="connsiteY19" fmla="*/ 2089176 h 3751206"/>
                <a:gd name="connsiteX0" fmla="*/ 0 w 4225145"/>
                <a:gd name="connsiteY0" fmla="*/ 2076476 h 3751206"/>
                <a:gd name="connsiteX1" fmla="*/ 444500 w 4225145"/>
                <a:gd name="connsiteY1" fmla="*/ 2076476 h 3751206"/>
                <a:gd name="connsiteX2" fmla="*/ 642942 w 4225145"/>
                <a:gd name="connsiteY2" fmla="*/ 214314 h 3751206"/>
                <a:gd name="connsiteX3" fmla="*/ 714380 w 4225145"/>
                <a:gd name="connsiteY3" fmla="*/ 0 h 3751206"/>
                <a:gd name="connsiteX4" fmla="*/ 1114426 w 4225145"/>
                <a:gd name="connsiteY4" fmla="*/ 503241 h 3751206"/>
                <a:gd name="connsiteX5" fmla="*/ 1178699 w 4225145"/>
                <a:gd name="connsiteY5" fmla="*/ 963619 h 3751206"/>
                <a:gd name="connsiteX6" fmla="*/ 1257276 w 4225145"/>
                <a:gd name="connsiteY6" fmla="*/ 1698638 h 3751206"/>
                <a:gd name="connsiteX7" fmla="*/ 1314412 w 4225145"/>
                <a:gd name="connsiteY7" fmla="*/ 2151079 h 3751206"/>
                <a:gd name="connsiteX8" fmla="*/ 1330055 w 4225145"/>
                <a:gd name="connsiteY8" fmla="*/ 2305067 h 3751206"/>
                <a:gd name="connsiteX9" fmla="*/ 1444368 w 4225145"/>
                <a:gd name="connsiteY9" fmla="*/ 3168672 h 3751206"/>
                <a:gd name="connsiteX10" fmla="*/ 1528723 w 4225145"/>
                <a:gd name="connsiteY10" fmla="*/ 3702078 h 3751206"/>
                <a:gd name="connsiteX11" fmla="*/ 1904989 w 4225145"/>
                <a:gd name="connsiteY11" fmla="*/ 3663978 h 3751206"/>
                <a:gd name="connsiteX12" fmla="*/ 2023067 w 4225145"/>
                <a:gd name="connsiteY12" fmla="*/ 3625876 h 3751206"/>
                <a:gd name="connsiteX13" fmla="*/ 2209800 w 4225145"/>
                <a:gd name="connsiteY13" fmla="*/ 3562376 h 3751206"/>
                <a:gd name="connsiteX14" fmla="*/ 2438400 w 4225145"/>
                <a:gd name="connsiteY14" fmla="*/ 3498876 h 3751206"/>
                <a:gd name="connsiteX15" fmla="*/ 3098800 w 4225145"/>
                <a:gd name="connsiteY15" fmla="*/ 2762276 h 3751206"/>
                <a:gd name="connsiteX16" fmla="*/ 3492500 w 4225145"/>
                <a:gd name="connsiteY16" fmla="*/ 2355876 h 3751206"/>
                <a:gd name="connsiteX17" fmla="*/ 3937000 w 4225145"/>
                <a:gd name="connsiteY17" fmla="*/ 2139976 h 3751206"/>
                <a:gd name="connsiteX18" fmla="*/ 4102100 w 4225145"/>
                <a:gd name="connsiteY18" fmla="*/ 2089176 h 3751206"/>
                <a:gd name="connsiteX19" fmla="*/ 4225145 w 4225145"/>
                <a:gd name="connsiteY19" fmla="*/ 2089176 h 3751206"/>
                <a:gd name="connsiteX0" fmla="*/ 0 w 4225145"/>
                <a:gd name="connsiteY0" fmla="*/ 2076476 h 3751206"/>
                <a:gd name="connsiteX1" fmla="*/ 444500 w 4225145"/>
                <a:gd name="connsiteY1" fmla="*/ 2076476 h 3751206"/>
                <a:gd name="connsiteX2" fmla="*/ 642942 w 4225145"/>
                <a:gd name="connsiteY2" fmla="*/ 214314 h 3751206"/>
                <a:gd name="connsiteX3" fmla="*/ 714380 w 4225145"/>
                <a:gd name="connsiteY3" fmla="*/ 0 h 3751206"/>
                <a:gd name="connsiteX4" fmla="*/ 1114426 w 4225145"/>
                <a:gd name="connsiteY4" fmla="*/ 503241 h 3751206"/>
                <a:gd name="connsiteX5" fmla="*/ 1178699 w 4225145"/>
                <a:gd name="connsiteY5" fmla="*/ 963619 h 3751206"/>
                <a:gd name="connsiteX6" fmla="*/ 1257276 w 4225145"/>
                <a:gd name="connsiteY6" fmla="*/ 1698638 h 3751206"/>
                <a:gd name="connsiteX7" fmla="*/ 1314412 w 4225145"/>
                <a:gd name="connsiteY7" fmla="*/ 2151079 h 3751206"/>
                <a:gd name="connsiteX8" fmla="*/ 1330055 w 4225145"/>
                <a:gd name="connsiteY8" fmla="*/ 2305067 h 3751206"/>
                <a:gd name="connsiteX9" fmla="*/ 1444368 w 4225145"/>
                <a:gd name="connsiteY9" fmla="*/ 3168672 h 3751206"/>
                <a:gd name="connsiteX10" fmla="*/ 1528723 w 4225145"/>
                <a:gd name="connsiteY10" fmla="*/ 3702078 h 3751206"/>
                <a:gd name="connsiteX11" fmla="*/ 1904989 w 4225145"/>
                <a:gd name="connsiteY11" fmla="*/ 3663978 h 3751206"/>
                <a:gd name="connsiteX12" fmla="*/ 2023067 w 4225145"/>
                <a:gd name="connsiteY12" fmla="*/ 3625876 h 3751206"/>
                <a:gd name="connsiteX13" fmla="*/ 2209800 w 4225145"/>
                <a:gd name="connsiteY13" fmla="*/ 3562376 h 3751206"/>
                <a:gd name="connsiteX14" fmla="*/ 2438400 w 4225145"/>
                <a:gd name="connsiteY14" fmla="*/ 3435376 h 3751206"/>
                <a:gd name="connsiteX15" fmla="*/ 3098800 w 4225145"/>
                <a:gd name="connsiteY15" fmla="*/ 2762276 h 3751206"/>
                <a:gd name="connsiteX16" fmla="*/ 3492500 w 4225145"/>
                <a:gd name="connsiteY16" fmla="*/ 2355876 h 3751206"/>
                <a:gd name="connsiteX17" fmla="*/ 3937000 w 4225145"/>
                <a:gd name="connsiteY17" fmla="*/ 2139976 h 3751206"/>
                <a:gd name="connsiteX18" fmla="*/ 4102100 w 4225145"/>
                <a:gd name="connsiteY18" fmla="*/ 2089176 h 3751206"/>
                <a:gd name="connsiteX19" fmla="*/ 4225145 w 4225145"/>
                <a:gd name="connsiteY19" fmla="*/ 2089176 h 3751206"/>
                <a:gd name="connsiteX0" fmla="*/ 0 w 4225145"/>
                <a:gd name="connsiteY0" fmla="*/ 2076476 h 3751206"/>
                <a:gd name="connsiteX1" fmla="*/ 444500 w 4225145"/>
                <a:gd name="connsiteY1" fmla="*/ 2076476 h 3751206"/>
                <a:gd name="connsiteX2" fmla="*/ 642942 w 4225145"/>
                <a:gd name="connsiteY2" fmla="*/ 214314 h 3751206"/>
                <a:gd name="connsiteX3" fmla="*/ 714380 w 4225145"/>
                <a:gd name="connsiteY3" fmla="*/ 0 h 3751206"/>
                <a:gd name="connsiteX4" fmla="*/ 1114426 w 4225145"/>
                <a:gd name="connsiteY4" fmla="*/ 503241 h 3751206"/>
                <a:gd name="connsiteX5" fmla="*/ 1178699 w 4225145"/>
                <a:gd name="connsiteY5" fmla="*/ 963619 h 3751206"/>
                <a:gd name="connsiteX6" fmla="*/ 1257276 w 4225145"/>
                <a:gd name="connsiteY6" fmla="*/ 1698638 h 3751206"/>
                <a:gd name="connsiteX7" fmla="*/ 1314412 w 4225145"/>
                <a:gd name="connsiteY7" fmla="*/ 2151079 h 3751206"/>
                <a:gd name="connsiteX8" fmla="*/ 1330055 w 4225145"/>
                <a:gd name="connsiteY8" fmla="*/ 2305067 h 3751206"/>
                <a:gd name="connsiteX9" fmla="*/ 1444368 w 4225145"/>
                <a:gd name="connsiteY9" fmla="*/ 3168672 h 3751206"/>
                <a:gd name="connsiteX10" fmla="*/ 1528723 w 4225145"/>
                <a:gd name="connsiteY10" fmla="*/ 3702078 h 3751206"/>
                <a:gd name="connsiteX11" fmla="*/ 1904989 w 4225145"/>
                <a:gd name="connsiteY11" fmla="*/ 3663978 h 3751206"/>
                <a:gd name="connsiteX12" fmla="*/ 2023067 w 4225145"/>
                <a:gd name="connsiteY12" fmla="*/ 3625876 h 3751206"/>
                <a:gd name="connsiteX13" fmla="*/ 2209800 w 4225145"/>
                <a:gd name="connsiteY13" fmla="*/ 3562376 h 3751206"/>
                <a:gd name="connsiteX14" fmla="*/ 2431255 w 4225145"/>
                <a:gd name="connsiteY14" fmla="*/ 3371875 h 3751206"/>
                <a:gd name="connsiteX15" fmla="*/ 3098800 w 4225145"/>
                <a:gd name="connsiteY15" fmla="*/ 2762276 h 3751206"/>
                <a:gd name="connsiteX16" fmla="*/ 3492500 w 4225145"/>
                <a:gd name="connsiteY16" fmla="*/ 2355876 h 3751206"/>
                <a:gd name="connsiteX17" fmla="*/ 3937000 w 4225145"/>
                <a:gd name="connsiteY17" fmla="*/ 2139976 h 3751206"/>
                <a:gd name="connsiteX18" fmla="*/ 4102100 w 4225145"/>
                <a:gd name="connsiteY18" fmla="*/ 2089176 h 3751206"/>
                <a:gd name="connsiteX19" fmla="*/ 4225145 w 4225145"/>
                <a:gd name="connsiteY19" fmla="*/ 2089176 h 3751206"/>
                <a:gd name="connsiteX0" fmla="*/ 0 w 4225145"/>
                <a:gd name="connsiteY0" fmla="*/ 2076476 h 3751206"/>
                <a:gd name="connsiteX1" fmla="*/ 444500 w 4225145"/>
                <a:gd name="connsiteY1" fmla="*/ 2076476 h 3751206"/>
                <a:gd name="connsiteX2" fmla="*/ 642942 w 4225145"/>
                <a:gd name="connsiteY2" fmla="*/ 214314 h 3751206"/>
                <a:gd name="connsiteX3" fmla="*/ 714380 w 4225145"/>
                <a:gd name="connsiteY3" fmla="*/ 0 h 3751206"/>
                <a:gd name="connsiteX4" fmla="*/ 1114426 w 4225145"/>
                <a:gd name="connsiteY4" fmla="*/ 503241 h 3751206"/>
                <a:gd name="connsiteX5" fmla="*/ 1178699 w 4225145"/>
                <a:gd name="connsiteY5" fmla="*/ 963619 h 3751206"/>
                <a:gd name="connsiteX6" fmla="*/ 1257276 w 4225145"/>
                <a:gd name="connsiteY6" fmla="*/ 1698638 h 3751206"/>
                <a:gd name="connsiteX7" fmla="*/ 1314412 w 4225145"/>
                <a:gd name="connsiteY7" fmla="*/ 2151079 h 3751206"/>
                <a:gd name="connsiteX8" fmla="*/ 1330055 w 4225145"/>
                <a:gd name="connsiteY8" fmla="*/ 2305067 h 3751206"/>
                <a:gd name="connsiteX9" fmla="*/ 1444368 w 4225145"/>
                <a:gd name="connsiteY9" fmla="*/ 3168672 h 3751206"/>
                <a:gd name="connsiteX10" fmla="*/ 1528723 w 4225145"/>
                <a:gd name="connsiteY10" fmla="*/ 3702078 h 3751206"/>
                <a:gd name="connsiteX11" fmla="*/ 1904989 w 4225145"/>
                <a:gd name="connsiteY11" fmla="*/ 3663978 h 3751206"/>
                <a:gd name="connsiteX12" fmla="*/ 2023067 w 4225145"/>
                <a:gd name="connsiteY12" fmla="*/ 3625876 h 3751206"/>
                <a:gd name="connsiteX13" fmla="*/ 2209800 w 4225145"/>
                <a:gd name="connsiteY13" fmla="*/ 3486176 h 3751206"/>
                <a:gd name="connsiteX14" fmla="*/ 2431255 w 4225145"/>
                <a:gd name="connsiteY14" fmla="*/ 3371875 h 3751206"/>
                <a:gd name="connsiteX15" fmla="*/ 3098800 w 4225145"/>
                <a:gd name="connsiteY15" fmla="*/ 2762276 h 3751206"/>
                <a:gd name="connsiteX16" fmla="*/ 3492500 w 4225145"/>
                <a:gd name="connsiteY16" fmla="*/ 2355876 h 3751206"/>
                <a:gd name="connsiteX17" fmla="*/ 3937000 w 4225145"/>
                <a:gd name="connsiteY17" fmla="*/ 2139976 h 3751206"/>
                <a:gd name="connsiteX18" fmla="*/ 4102100 w 4225145"/>
                <a:gd name="connsiteY18" fmla="*/ 2089176 h 3751206"/>
                <a:gd name="connsiteX19" fmla="*/ 4225145 w 4225145"/>
                <a:gd name="connsiteY19" fmla="*/ 2089176 h 3751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225145" h="3751206">
                  <a:moveTo>
                    <a:pt x="0" y="2076476"/>
                  </a:moveTo>
                  <a:lnTo>
                    <a:pt x="444500" y="2076476"/>
                  </a:lnTo>
                  <a:lnTo>
                    <a:pt x="642942" y="214314"/>
                  </a:lnTo>
                  <a:lnTo>
                    <a:pt x="714380" y="0"/>
                  </a:lnTo>
                  <a:lnTo>
                    <a:pt x="1114426" y="503241"/>
                  </a:lnTo>
                  <a:cubicBezTo>
                    <a:pt x="1176336" y="834501"/>
                    <a:pt x="1152512" y="759360"/>
                    <a:pt x="1178699" y="963619"/>
                  </a:cubicBezTo>
                  <a:lnTo>
                    <a:pt x="1257276" y="1698638"/>
                  </a:lnTo>
                  <a:lnTo>
                    <a:pt x="1314412" y="2151079"/>
                  </a:lnTo>
                  <a:cubicBezTo>
                    <a:pt x="1319627" y="2164308"/>
                    <a:pt x="1324840" y="2291838"/>
                    <a:pt x="1330055" y="2305067"/>
                  </a:cubicBezTo>
                  <a:cubicBezTo>
                    <a:pt x="1363396" y="2601402"/>
                    <a:pt x="1411027" y="2872337"/>
                    <a:pt x="1444368" y="3168672"/>
                  </a:cubicBezTo>
                  <a:lnTo>
                    <a:pt x="1528723" y="3702078"/>
                  </a:lnTo>
                  <a:cubicBezTo>
                    <a:pt x="1649382" y="3824846"/>
                    <a:pt x="1770041" y="3680912"/>
                    <a:pt x="1904989" y="3663978"/>
                  </a:cubicBezTo>
                  <a:cubicBezTo>
                    <a:pt x="1913389" y="3663978"/>
                    <a:pt x="2014667" y="3625876"/>
                    <a:pt x="2023067" y="3625876"/>
                  </a:cubicBezTo>
                  <a:lnTo>
                    <a:pt x="2209800" y="3486176"/>
                  </a:lnTo>
                  <a:lnTo>
                    <a:pt x="2431255" y="3371875"/>
                  </a:lnTo>
                  <a:lnTo>
                    <a:pt x="3098800" y="2762276"/>
                  </a:lnTo>
                  <a:lnTo>
                    <a:pt x="3492500" y="2355876"/>
                  </a:lnTo>
                  <a:lnTo>
                    <a:pt x="3937000" y="2139976"/>
                  </a:lnTo>
                  <a:lnTo>
                    <a:pt x="4102100" y="2089176"/>
                  </a:lnTo>
                  <a:lnTo>
                    <a:pt x="4225145" y="2089176"/>
                  </a:lnTo>
                </a:path>
              </a:pathLst>
            </a:cu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CH"/>
            </a:p>
          </p:txBody>
        </p:sp>
        <p:sp>
          <p:nvSpPr>
            <p:cNvPr id="10" name="Forme libre 9"/>
            <p:cNvSpPr/>
            <p:nvPr/>
          </p:nvSpPr>
          <p:spPr bwMode="auto">
            <a:xfrm>
              <a:off x="2760663" y="3579813"/>
              <a:ext cx="4927600" cy="1509712"/>
            </a:xfrm>
            <a:custGeom>
              <a:avLst/>
              <a:gdLst>
                <a:gd name="connsiteX0" fmla="*/ 0 w 3657600"/>
                <a:gd name="connsiteY0" fmla="*/ 2006600 h 2006600"/>
                <a:gd name="connsiteX1" fmla="*/ 457200 w 3657600"/>
                <a:gd name="connsiteY1" fmla="*/ 0 h 2006600"/>
                <a:gd name="connsiteX2" fmla="*/ 1460500 w 3657600"/>
                <a:gd name="connsiteY2" fmla="*/ 0 h 2006600"/>
                <a:gd name="connsiteX3" fmla="*/ 1574800 w 3657600"/>
                <a:gd name="connsiteY3" fmla="*/ 1981200 h 2006600"/>
                <a:gd name="connsiteX4" fmla="*/ 3657600 w 3657600"/>
                <a:gd name="connsiteY4" fmla="*/ 1981200 h 2006600"/>
                <a:gd name="connsiteX0" fmla="*/ 0 w 3657600"/>
                <a:gd name="connsiteY0" fmla="*/ 2006600 h 2006600"/>
                <a:gd name="connsiteX1" fmla="*/ 319078 w 3657600"/>
                <a:gd name="connsiteY1" fmla="*/ 6336 h 2006600"/>
                <a:gd name="connsiteX2" fmla="*/ 1460500 w 3657600"/>
                <a:gd name="connsiteY2" fmla="*/ 0 h 2006600"/>
                <a:gd name="connsiteX3" fmla="*/ 1574800 w 3657600"/>
                <a:gd name="connsiteY3" fmla="*/ 1981200 h 2006600"/>
                <a:gd name="connsiteX4" fmla="*/ 3657600 w 3657600"/>
                <a:gd name="connsiteY4" fmla="*/ 1981200 h 2006600"/>
                <a:gd name="connsiteX0" fmla="*/ 0 w 3695712"/>
                <a:gd name="connsiteY0" fmla="*/ 2006600 h 2006600"/>
                <a:gd name="connsiteX1" fmla="*/ 357190 w 3695712"/>
                <a:gd name="connsiteY1" fmla="*/ 6336 h 2006600"/>
                <a:gd name="connsiteX2" fmla="*/ 1498612 w 3695712"/>
                <a:gd name="connsiteY2" fmla="*/ 0 h 2006600"/>
                <a:gd name="connsiteX3" fmla="*/ 1612912 w 3695712"/>
                <a:gd name="connsiteY3" fmla="*/ 1981200 h 2006600"/>
                <a:gd name="connsiteX4" fmla="*/ 3695712 w 3695712"/>
                <a:gd name="connsiteY4" fmla="*/ 1981200 h 2006600"/>
                <a:gd name="connsiteX0" fmla="*/ 0 w 3695712"/>
                <a:gd name="connsiteY0" fmla="*/ 2000264 h 2000264"/>
                <a:gd name="connsiteX1" fmla="*/ 357190 w 3695712"/>
                <a:gd name="connsiteY1" fmla="*/ 0 h 2000264"/>
                <a:gd name="connsiteX2" fmla="*/ 1428760 w 3695712"/>
                <a:gd name="connsiteY2" fmla="*/ 0 h 2000264"/>
                <a:gd name="connsiteX3" fmla="*/ 1612912 w 3695712"/>
                <a:gd name="connsiteY3" fmla="*/ 1974864 h 2000264"/>
                <a:gd name="connsiteX4" fmla="*/ 3695712 w 3695712"/>
                <a:gd name="connsiteY4" fmla="*/ 1974864 h 2000264"/>
                <a:gd name="connsiteX0" fmla="*/ 0 w 3695712"/>
                <a:gd name="connsiteY0" fmla="*/ 2000264 h 2000264"/>
                <a:gd name="connsiteX1" fmla="*/ 357190 w 3695712"/>
                <a:gd name="connsiteY1" fmla="*/ 0 h 2000264"/>
                <a:gd name="connsiteX2" fmla="*/ 728670 w 3695712"/>
                <a:gd name="connsiteY2" fmla="*/ 25400 h 2000264"/>
                <a:gd name="connsiteX3" fmla="*/ 1612912 w 3695712"/>
                <a:gd name="connsiteY3" fmla="*/ 1974864 h 2000264"/>
                <a:gd name="connsiteX4" fmla="*/ 3695712 w 3695712"/>
                <a:gd name="connsiteY4" fmla="*/ 1974864 h 2000264"/>
                <a:gd name="connsiteX0" fmla="*/ 0 w 3695712"/>
                <a:gd name="connsiteY0" fmla="*/ 2000264 h 2000264"/>
                <a:gd name="connsiteX1" fmla="*/ 357190 w 3695712"/>
                <a:gd name="connsiteY1" fmla="*/ 0 h 2000264"/>
                <a:gd name="connsiteX2" fmla="*/ 728670 w 3695712"/>
                <a:gd name="connsiteY2" fmla="*/ 25400 h 2000264"/>
                <a:gd name="connsiteX3" fmla="*/ 827097 w 3695712"/>
                <a:gd name="connsiteY3" fmla="*/ 1974864 h 2000264"/>
                <a:gd name="connsiteX4" fmla="*/ 3695712 w 3695712"/>
                <a:gd name="connsiteY4" fmla="*/ 1974864 h 2000264"/>
                <a:gd name="connsiteX0" fmla="*/ 0 w 3695712"/>
                <a:gd name="connsiteY0" fmla="*/ 2012964 h 2012964"/>
                <a:gd name="connsiteX1" fmla="*/ 242890 w 3695712"/>
                <a:gd name="connsiteY1" fmla="*/ 0 h 2012964"/>
                <a:gd name="connsiteX2" fmla="*/ 728670 w 3695712"/>
                <a:gd name="connsiteY2" fmla="*/ 38100 h 2012964"/>
                <a:gd name="connsiteX3" fmla="*/ 827097 w 3695712"/>
                <a:gd name="connsiteY3" fmla="*/ 1987564 h 2012964"/>
                <a:gd name="connsiteX4" fmla="*/ 3695712 w 3695712"/>
                <a:gd name="connsiteY4" fmla="*/ 1987564 h 201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5712" h="2012964">
                  <a:moveTo>
                    <a:pt x="0" y="2012964"/>
                  </a:moveTo>
                  <a:lnTo>
                    <a:pt x="242890" y="0"/>
                  </a:lnTo>
                  <a:lnTo>
                    <a:pt x="728670" y="38100"/>
                  </a:lnTo>
                  <a:lnTo>
                    <a:pt x="827097" y="1987564"/>
                  </a:lnTo>
                  <a:lnTo>
                    <a:pt x="3695712" y="1987564"/>
                  </a:lnTo>
                </a:path>
              </a:pathLst>
            </a:cu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CH"/>
            </a:p>
          </p:txBody>
        </p:sp>
      </p:grpSp>
      <p:cxnSp>
        <p:nvCxnSpPr>
          <p:cNvPr id="12" name="Connecteur droit 11"/>
          <p:cNvCxnSpPr/>
          <p:nvPr/>
        </p:nvCxnSpPr>
        <p:spPr>
          <a:xfrm>
            <a:off x="3713163" y="5076825"/>
            <a:ext cx="5524500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1820070" y="3107532"/>
            <a:ext cx="4929187" cy="0"/>
          </a:xfrm>
          <a:prstGeom prst="line">
            <a:avLst/>
          </a:prstGeom>
          <a:ln w="28575">
            <a:prstDash val="sys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 rot="5400000">
            <a:off x="2763045" y="3107532"/>
            <a:ext cx="4929187" cy="0"/>
          </a:xfrm>
          <a:prstGeom prst="line">
            <a:avLst/>
          </a:prstGeom>
          <a:ln w="28575">
            <a:prstDash val="sys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>
            <a:off x="3617913" y="1103313"/>
            <a:ext cx="5524500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3713163" y="3582988"/>
            <a:ext cx="5524500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>
            <a:off x="3617913" y="642938"/>
            <a:ext cx="5524500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020" name="ZoneTexte 19"/>
          <p:cNvSpPr txBox="1">
            <a:spLocks noChangeArrowheads="1"/>
          </p:cNvSpPr>
          <p:nvPr/>
        </p:nvSpPr>
        <p:spPr bwMode="auto">
          <a:xfrm>
            <a:off x="6856413" y="963613"/>
            <a:ext cx="705642" cy="369332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CH" b="1">
                <a:latin typeface="+mn-lt"/>
              </a:rPr>
              <a:t>Débit</a:t>
            </a:r>
          </a:p>
        </p:txBody>
      </p:sp>
      <p:sp>
        <p:nvSpPr>
          <p:cNvPr id="43021" name="ZoneTexte 20"/>
          <p:cNvSpPr txBox="1">
            <a:spLocks noChangeArrowheads="1"/>
          </p:cNvSpPr>
          <p:nvPr/>
        </p:nvSpPr>
        <p:spPr bwMode="auto">
          <a:xfrm>
            <a:off x="6928387" y="4022725"/>
            <a:ext cx="1005403" cy="923330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fr-CH" b="1">
                <a:latin typeface="+mn-lt"/>
              </a:rPr>
              <a:t>Pression</a:t>
            </a:r>
          </a:p>
          <a:p>
            <a:pPr algn="ctr" eaLnBrk="1" hangingPunct="1"/>
            <a:r>
              <a:rPr lang="fr-CH" b="1">
                <a:latin typeface="+mn-lt"/>
              </a:rPr>
              <a:t>dans les </a:t>
            </a:r>
          </a:p>
          <a:p>
            <a:pPr algn="ctr" eaLnBrk="1" hangingPunct="1"/>
            <a:r>
              <a:rPr lang="fr-CH" b="1">
                <a:latin typeface="+mn-lt"/>
              </a:rPr>
              <a:t>VA</a:t>
            </a:r>
          </a:p>
        </p:txBody>
      </p:sp>
      <p:sp>
        <p:nvSpPr>
          <p:cNvPr id="43022" name="ZoneTexte 21"/>
          <p:cNvSpPr txBox="1">
            <a:spLocks noChangeArrowheads="1"/>
          </p:cNvSpPr>
          <p:nvPr/>
        </p:nvSpPr>
        <p:spPr bwMode="auto">
          <a:xfrm rot="-5400000">
            <a:off x="1991439" y="1126609"/>
            <a:ext cx="1211422" cy="369332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CH" b="1">
                <a:latin typeface="+mn-lt"/>
              </a:rPr>
              <a:t>Inspiration</a:t>
            </a:r>
          </a:p>
        </p:txBody>
      </p:sp>
      <p:sp>
        <p:nvSpPr>
          <p:cNvPr id="43023" name="ZoneTexte 22"/>
          <p:cNvSpPr txBox="1">
            <a:spLocks noChangeArrowheads="1"/>
          </p:cNvSpPr>
          <p:nvPr/>
        </p:nvSpPr>
        <p:spPr bwMode="auto">
          <a:xfrm rot="-5400000">
            <a:off x="2020293" y="2712522"/>
            <a:ext cx="1153714" cy="369332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CH" b="1">
                <a:latin typeface="+mn-lt"/>
              </a:rPr>
              <a:t>Expiration</a:t>
            </a:r>
          </a:p>
        </p:txBody>
      </p:sp>
      <p:sp>
        <p:nvSpPr>
          <p:cNvPr id="43024" name="ZoneTexte 23"/>
          <p:cNvSpPr txBox="1">
            <a:spLocks noChangeArrowheads="1"/>
          </p:cNvSpPr>
          <p:nvPr/>
        </p:nvSpPr>
        <p:spPr bwMode="auto">
          <a:xfrm>
            <a:off x="2851151" y="3444875"/>
            <a:ext cx="616259" cy="369332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CH" b="1">
                <a:latin typeface="+mn-lt"/>
              </a:rPr>
              <a:t>IPAP</a:t>
            </a:r>
          </a:p>
        </p:txBody>
      </p:sp>
      <p:sp>
        <p:nvSpPr>
          <p:cNvPr id="43025" name="ZoneTexte 24"/>
          <p:cNvSpPr txBox="1">
            <a:spLocks noChangeArrowheads="1"/>
          </p:cNvSpPr>
          <p:nvPr/>
        </p:nvSpPr>
        <p:spPr bwMode="auto">
          <a:xfrm>
            <a:off x="2760664" y="4938713"/>
            <a:ext cx="667555" cy="369332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CH" b="1">
                <a:latin typeface="+mn-lt"/>
              </a:rPr>
              <a:t>EPAP</a:t>
            </a:r>
          </a:p>
        </p:txBody>
      </p:sp>
      <p:sp>
        <p:nvSpPr>
          <p:cNvPr id="43026" name="ZoneTexte 25"/>
          <p:cNvSpPr txBox="1">
            <a:spLocks noChangeArrowheads="1"/>
          </p:cNvSpPr>
          <p:nvPr/>
        </p:nvSpPr>
        <p:spPr bwMode="auto">
          <a:xfrm>
            <a:off x="3141664" y="5465763"/>
            <a:ext cx="3127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CH" b="1">
                <a:latin typeface="+mn-lt"/>
              </a:rPr>
              <a:t>0</a:t>
            </a:r>
          </a:p>
        </p:txBody>
      </p:sp>
      <p:sp>
        <p:nvSpPr>
          <p:cNvPr id="43027" name="ZoneTexte 26"/>
          <p:cNvSpPr txBox="1">
            <a:spLocks noChangeArrowheads="1"/>
          </p:cNvSpPr>
          <p:nvPr/>
        </p:nvSpPr>
        <p:spPr bwMode="auto">
          <a:xfrm>
            <a:off x="3141664" y="2081213"/>
            <a:ext cx="3127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CH" b="1">
                <a:latin typeface="+mn-lt"/>
              </a:rPr>
              <a:t>0</a:t>
            </a:r>
          </a:p>
        </p:txBody>
      </p:sp>
      <p:sp>
        <p:nvSpPr>
          <p:cNvPr id="28" name="Double flèche verticale 27"/>
          <p:cNvSpPr/>
          <p:nvPr/>
        </p:nvSpPr>
        <p:spPr>
          <a:xfrm>
            <a:off x="8475664" y="3589338"/>
            <a:ext cx="631825" cy="1447800"/>
          </a:xfrm>
          <a:prstGeom prst="up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CH"/>
          </a:p>
        </p:txBody>
      </p:sp>
      <p:sp>
        <p:nvSpPr>
          <p:cNvPr id="43029" name="ZoneTexte 28"/>
          <p:cNvSpPr txBox="1">
            <a:spLocks noChangeArrowheads="1"/>
          </p:cNvSpPr>
          <p:nvPr/>
        </p:nvSpPr>
        <p:spPr bwMode="auto">
          <a:xfrm rot="-5400000">
            <a:off x="8623660" y="4133334"/>
            <a:ext cx="385042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CH" b="1">
                <a:latin typeface="+mn-lt"/>
              </a:rPr>
              <a:t>AI</a:t>
            </a:r>
          </a:p>
        </p:txBody>
      </p:sp>
      <p:sp>
        <p:nvSpPr>
          <p:cNvPr id="43030" name="ZoneTexte 34"/>
          <p:cNvSpPr txBox="1">
            <a:spLocks noChangeArrowheads="1"/>
          </p:cNvSpPr>
          <p:nvPr/>
        </p:nvSpPr>
        <p:spPr bwMode="auto">
          <a:xfrm>
            <a:off x="4338638" y="5737225"/>
            <a:ext cx="1211422" cy="369332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CH" b="1">
                <a:latin typeface="+mn-lt"/>
              </a:rPr>
              <a:t>Inspiration</a:t>
            </a:r>
          </a:p>
        </p:txBody>
      </p:sp>
      <p:sp>
        <p:nvSpPr>
          <p:cNvPr id="43031" name="ZoneTexte 35"/>
          <p:cNvSpPr txBox="1">
            <a:spLocks noChangeArrowheads="1"/>
          </p:cNvSpPr>
          <p:nvPr/>
        </p:nvSpPr>
        <p:spPr bwMode="auto">
          <a:xfrm>
            <a:off x="7307263" y="5737225"/>
            <a:ext cx="1153714" cy="369332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CH" b="1">
                <a:latin typeface="+mn-lt"/>
              </a:rPr>
              <a:t>Expiration</a:t>
            </a:r>
          </a:p>
        </p:txBody>
      </p:sp>
      <p:sp>
        <p:nvSpPr>
          <p:cNvPr id="43039" name="ZoneTexte 29"/>
          <p:cNvSpPr txBox="1">
            <a:spLocks noChangeArrowheads="1"/>
          </p:cNvSpPr>
          <p:nvPr/>
        </p:nvSpPr>
        <p:spPr bwMode="auto">
          <a:xfrm>
            <a:off x="4416426" y="225425"/>
            <a:ext cx="514885" cy="369332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CH" b="1">
                <a:latin typeface="+mn-lt"/>
              </a:rPr>
              <a:t>DIP</a:t>
            </a:r>
          </a:p>
        </p:txBody>
      </p:sp>
      <p:grpSp>
        <p:nvGrpSpPr>
          <p:cNvPr id="3" name="Groupe 12"/>
          <p:cNvGrpSpPr/>
          <p:nvPr/>
        </p:nvGrpSpPr>
        <p:grpSpPr>
          <a:xfrm>
            <a:off x="5256220" y="1153528"/>
            <a:ext cx="4014760" cy="2454860"/>
            <a:chOff x="3732220" y="1153528"/>
            <a:chExt cx="4014760" cy="2454860"/>
          </a:xfrm>
        </p:grpSpPr>
        <p:sp>
          <p:nvSpPr>
            <p:cNvPr id="43040" name="ZoneTexte 31"/>
            <p:cNvSpPr txBox="1">
              <a:spLocks noChangeArrowheads="1"/>
            </p:cNvSpPr>
            <p:nvPr/>
          </p:nvSpPr>
          <p:spPr bwMode="auto">
            <a:xfrm>
              <a:off x="5663396" y="1553188"/>
              <a:ext cx="2083584" cy="646331"/>
            </a:xfrm>
            <a:prstGeom prst="rect">
              <a:avLst/>
            </a:prstGeom>
            <a:noFill/>
            <a:ln w="19050">
              <a:solidFill>
                <a:srgbClr val="00206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fr-CH" b="1" dirty="0">
                  <a:latin typeface="+mn-lt"/>
                </a:rPr>
                <a:t>Consigne de </a:t>
              </a:r>
              <a:r>
                <a:rPr lang="fr-CH" b="1" dirty="0" err="1">
                  <a:latin typeface="+mn-lt"/>
                </a:rPr>
                <a:t>cyclage</a:t>
              </a:r>
              <a:endParaRPr lang="fr-CH" b="1" dirty="0">
                <a:latin typeface="+mn-lt"/>
              </a:endParaRPr>
            </a:p>
            <a:p>
              <a:pPr algn="ctr" eaLnBrk="1" hangingPunct="1"/>
              <a:r>
                <a:rPr lang="fr-CH" b="1" dirty="0">
                  <a:latin typeface="+mn-lt"/>
                </a:rPr>
                <a:t>(75% du DIP)</a:t>
              </a:r>
            </a:p>
          </p:txBody>
        </p:sp>
        <p:cxnSp>
          <p:nvCxnSpPr>
            <p:cNvPr id="34" name="Connecteur droit avec flèche 33"/>
            <p:cNvCxnSpPr>
              <a:stCxn id="43040" idx="1"/>
            </p:cNvCxnSpPr>
            <p:nvPr/>
          </p:nvCxnSpPr>
          <p:spPr bwMode="auto">
            <a:xfrm rot="10800000">
              <a:off x="3758000" y="1153528"/>
              <a:ext cx="1905396" cy="722826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042" name="ZoneTexte 36"/>
            <p:cNvSpPr txBox="1">
              <a:spLocks noChangeArrowheads="1"/>
            </p:cNvSpPr>
            <p:nvPr/>
          </p:nvSpPr>
          <p:spPr bwMode="auto">
            <a:xfrm>
              <a:off x="5535019" y="3221531"/>
              <a:ext cx="900568" cy="369332"/>
            </a:xfrm>
            <a:prstGeom prst="rect">
              <a:avLst/>
            </a:prstGeom>
            <a:noFill/>
            <a:ln w="19050">
              <a:solidFill>
                <a:srgbClr val="00206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CH" b="1">
                  <a:latin typeface="+mn-lt"/>
                </a:rPr>
                <a:t>Cyclage</a:t>
              </a:r>
            </a:p>
          </p:txBody>
        </p:sp>
        <p:cxnSp>
          <p:nvCxnSpPr>
            <p:cNvPr id="39" name="Connecteur droit avec flèche 38"/>
            <p:cNvCxnSpPr>
              <a:endCxn id="10" idx="2"/>
            </p:cNvCxnSpPr>
            <p:nvPr/>
          </p:nvCxnSpPr>
          <p:spPr bwMode="auto">
            <a:xfrm flipH="1">
              <a:off x="3732220" y="3476625"/>
              <a:ext cx="1787520" cy="131763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e 10"/>
          <p:cNvGrpSpPr/>
          <p:nvPr/>
        </p:nvGrpSpPr>
        <p:grpSpPr>
          <a:xfrm>
            <a:off x="2387601" y="642938"/>
            <a:ext cx="4640263" cy="5953150"/>
            <a:chOff x="863600" y="642938"/>
            <a:chExt cx="4640263" cy="5953150"/>
          </a:xfrm>
        </p:grpSpPr>
        <p:sp>
          <p:nvSpPr>
            <p:cNvPr id="31" name="Rectangle 30"/>
            <p:cNvSpPr/>
            <p:nvPr/>
          </p:nvSpPr>
          <p:spPr bwMode="auto">
            <a:xfrm>
              <a:off x="2760663" y="642938"/>
              <a:ext cx="344487" cy="4446587"/>
            </a:xfrm>
            <a:prstGeom prst="rect">
              <a:avLst/>
            </a:prstGeom>
            <a:solidFill>
              <a:srgbClr val="FF9900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CH"/>
            </a:p>
          </p:txBody>
        </p:sp>
        <p:grpSp>
          <p:nvGrpSpPr>
            <p:cNvPr id="6" name="Groupe 2"/>
            <p:cNvGrpSpPr>
              <a:grpSpLocks/>
            </p:cNvGrpSpPr>
            <p:nvPr/>
          </p:nvGrpSpPr>
          <p:grpSpPr bwMode="auto">
            <a:xfrm>
              <a:off x="863600" y="6210300"/>
              <a:ext cx="4640263" cy="385788"/>
              <a:chOff x="863600" y="6210688"/>
              <a:chExt cx="4639733" cy="385816"/>
            </a:xfrm>
          </p:grpSpPr>
          <p:sp>
            <p:nvSpPr>
              <p:cNvPr id="40" name="Rectangle 39"/>
              <p:cNvSpPr/>
              <p:nvPr/>
            </p:nvSpPr>
            <p:spPr>
              <a:xfrm>
                <a:off x="1150905" y="6324996"/>
                <a:ext cx="576196" cy="142885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CH"/>
              </a:p>
            </p:txBody>
          </p:sp>
          <p:sp>
            <p:nvSpPr>
              <p:cNvPr id="43037" name="ZoneTexte 40"/>
              <p:cNvSpPr txBox="1">
                <a:spLocks noChangeArrowheads="1"/>
              </p:cNvSpPr>
              <p:nvPr/>
            </p:nvSpPr>
            <p:spPr bwMode="auto">
              <a:xfrm>
                <a:off x="1828800" y="6257925"/>
                <a:ext cx="2718831" cy="3385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CH" sz="1600" b="1">
                    <a:latin typeface="+mn-lt"/>
                  </a:rPr>
                  <a:t>Temps de montée en pression</a:t>
                </a: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863600" y="6210688"/>
                <a:ext cx="4639733" cy="361976"/>
              </a:xfrm>
              <a:prstGeom prst="rect">
                <a:avLst/>
              </a:prstGeom>
              <a:no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CH"/>
              </a:p>
            </p:txBody>
          </p:sp>
        </p:grpSp>
      </p:grp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37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563170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C33DBE0-E930-1043-A9D2-47855DB7B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21190"/>
            <a:ext cx="10664190" cy="657568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E1B1807-89D7-F94D-8449-465824BCF3F4}"/>
              </a:ext>
            </a:extLst>
          </p:cNvPr>
          <p:cNvSpPr txBox="1"/>
          <p:nvPr/>
        </p:nvSpPr>
        <p:spPr>
          <a:xfrm>
            <a:off x="10538460" y="2160270"/>
            <a:ext cx="1344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H" i="1" dirty="0" err="1"/>
              <a:t>Patout</a:t>
            </a:r>
            <a:r>
              <a:rPr lang="fr-CH" i="1" dirty="0"/>
              <a:t> M</a:t>
            </a:r>
          </a:p>
          <a:p>
            <a:pPr algn="ctr"/>
            <a:r>
              <a:rPr lang="fr-CH" i="1" dirty="0"/>
              <a:t>Thorax 2020</a:t>
            </a:r>
          </a:p>
        </p:txBody>
      </p:sp>
      <p:sp>
        <p:nvSpPr>
          <p:cNvPr id="9" name="Flèche vers le bas 8">
            <a:extLst>
              <a:ext uri="{FF2B5EF4-FFF2-40B4-BE49-F238E27FC236}">
                <a16:creationId xmlns:a16="http://schemas.microsoft.com/office/drawing/2014/main" id="{1919E23C-476A-954B-8A57-6517F930EE1E}"/>
              </a:ext>
            </a:extLst>
          </p:cNvPr>
          <p:cNvSpPr/>
          <p:nvPr/>
        </p:nvSpPr>
        <p:spPr>
          <a:xfrm>
            <a:off x="3120390" y="0"/>
            <a:ext cx="228600" cy="25146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0" name="Flèche vers le bas 9">
            <a:extLst>
              <a:ext uri="{FF2B5EF4-FFF2-40B4-BE49-F238E27FC236}">
                <a16:creationId xmlns:a16="http://schemas.microsoft.com/office/drawing/2014/main" id="{FC3285D4-7333-A148-B9B3-1F8CE61B0AD3}"/>
              </a:ext>
            </a:extLst>
          </p:cNvPr>
          <p:cNvSpPr/>
          <p:nvPr/>
        </p:nvSpPr>
        <p:spPr>
          <a:xfrm>
            <a:off x="8039100" y="0"/>
            <a:ext cx="228600" cy="25146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1" name="Flèche vers le bas 10">
            <a:extLst>
              <a:ext uri="{FF2B5EF4-FFF2-40B4-BE49-F238E27FC236}">
                <a16:creationId xmlns:a16="http://schemas.microsoft.com/office/drawing/2014/main" id="{9DD470FF-6673-2A45-A2AE-C5FFF01EDF4E}"/>
              </a:ext>
            </a:extLst>
          </p:cNvPr>
          <p:cNvSpPr/>
          <p:nvPr/>
        </p:nvSpPr>
        <p:spPr>
          <a:xfrm flipV="1">
            <a:off x="7867650" y="6589462"/>
            <a:ext cx="228600" cy="25146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2" name="Flèche vers le bas 11">
            <a:extLst>
              <a:ext uri="{FF2B5EF4-FFF2-40B4-BE49-F238E27FC236}">
                <a16:creationId xmlns:a16="http://schemas.microsoft.com/office/drawing/2014/main" id="{8E539841-6C3C-9043-9402-2DA639F1880B}"/>
              </a:ext>
            </a:extLst>
          </p:cNvPr>
          <p:cNvSpPr/>
          <p:nvPr/>
        </p:nvSpPr>
        <p:spPr>
          <a:xfrm flipV="1">
            <a:off x="3261360" y="6589462"/>
            <a:ext cx="228600" cy="25146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" name="Flèche vers le bas 8">
            <a:extLst>
              <a:ext uri="{FF2B5EF4-FFF2-40B4-BE49-F238E27FC236}">
                <a16:creationId xmlns:a16="http://schemas.microsoft.com/office/drawing/2014/main" id="{E68358DF-CCC9-3C2A-47F6-79385813A76B}"/>
              </a:ext>
            </a:extLst>
          </p:cNvPr>
          <p:cNvSpPr/>
          <p:nvPr/>
        </p:nvSpPr>
        <p:spPr>
          <a:xfrm>
            <a:off x="3775710" y="7620"/>
            <a:ext cx="228600" cy="25146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" name="Flèche vers le bas 9">
            <a:extLst>
              <a:ext uri="{FF2B5EF4-FFF2-40B4-BE49-F238E27FC236}">
                <a16:creationId xmlns:a16="http://schemas.microsoft.com/office/drawing/2014/main" id="{1B989DAA-468B-6F4C-1B35-A1206CFEFBC1}"/>
              </a:ext>
            </a:extLst>
          </p:cNvPr>
          <p:cNvSpPr/>
          <p:nvPr/>
        </p:nvSpPr>
        <p:spPr>
          <a:xfrm>
            <a:off x="8694420" y="7620"/>
            <a:ext cx="228600" cy="25146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4" name="Flèche vers le bas 10">
            <a:extLst>
              <a:ext uri="{FF2B5EF4-FFF2-40B4-BE49-F238E27FC236}">
                <a16:creationId xmlns:a16="http://schemas.microsoft.com/office/drawing/2014/main" id="{D489038B-4B8F-79E2-B78A-AB40F4AECC21}"/>
              </a:ext>
            </a:extLst>
          </p:cNvPr>
          <p:cNvSpPr/>
          <p:nvPr/>
        </p:nvSpPr>
        <p:spPr>
          <a:xfrm flipV="1">
            <a:off x="8530590" y="6589462"/>
            <a:ext cx="228600" cy="25146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6" name="Flèche vers le bas 11">
            <a:extLst>
              <a:ext uri="{FF2B5EF4-FFF2-40B4-BE49-F238E27FC236}">
                <a16:creationId xmlns:a16="http://schemas.microsoft.com/office/drawing/2014/main" id="{7843584E-7661-4205-C804-FAF6080A094B}"/>
              </a:ext>
            </a:extLst>
          </p:cNvPr>
          <p:cNvSpPr/>
          <p:nvPr/>
        </p:nvSpPr>
        <p:spPr>
          <a:xfrm flipV="1">
            <a:off x="3924300" y="6589462"/>
            <a:ext cx="228600" cy="25146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5293167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3913" y="345049"/>
            <a:ext cx="6384175" cy="1857117"/>
          </a:xfrm>
          <a:prstGeom prst="rect">
            <a:avLst/>
          </a:prstGeom>
        </p:spPr>
      </p:pic>
      <p:pic>
        <p:nvPicPr>
          <p:cNvPr id="6" name="Picture 2" descr="C:\Users\Jean-Paul 2012\AppData\Local\Microsoft\Windows\Temporary Internet Files\Content.IE5\4D3ZN2KH\MP900403251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8088" y="585287"/>
            <a:ext cx="1083857" cy="867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0480" y="2755790"/>
            <a:ext cx="6871040" cy="343552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3173" y="6341213"/>
            <a:ext cx="4491182" cy="337832"/>
          </a:xfrm>
          <a:prstGeom prst="rect">
            <a:avLst/>
          </a:prstGeom>
        </p:spPr>
      </p:pic>
      <p:sp>
        <p:nvSpPr>
          <p:cNvPr id="9" name="Line 4">
            <a:extLst>
              <a:ext uri="{FF2B5EF4-FFF2-40B4-BE49-F238E27FC236}">
                <a16:creationId xmlns:a16="http://schemas.microsoft.com/office/drawing/2014/main" id="{CCCC2E89-5B52-1E40-B3C9-A5416B475A92}"/>
              </a:ext>
            </a:extLst>
          </p:cNvPr>
          <p:cNvSpPr>
            <a:spLocks noChangeShapeType="1"/>
          </p:cNvSpPr>
          <p:nvPr/>
        </p:nvSpPr>
        <p:spPr bwMode="auto">
          <a:xfrm>
            <a:off x="389812" y="2391018"/>
            <a:ext cx="11636188" cy="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fr-CH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39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35045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965200"/>
            <a:ext cx="8102600" cy="49276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304436"/>
            <a:ext cx="9144000" cy="6249129"/>
          </a:xfrm>
          <a:prstGeom prst="rect">
            <a:avLst/>
          </a:prstGeom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40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5792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5619" y="0"/>
            <a:ext cx="7560763" cy="6858000"/>
          </a:xfrm>
          <a:prstGeom prst="rect">
            <a:avLst/>
          </a:prstGeom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41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7270814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52650" y="2323254"/>
            <a:ext cx="7886700" cy="959165"/>
          </a:xfrm>
        </p:spPr>
        <p:txBody>
          <a:bodyPr>
            <a:normAutofit/>
          </a:bodyPr>
          <a:lstStyle/>
          <a:p>
            <a:pPr algn="ctr"/>
            <a:r>
              <a:rPr lang="fr-CH" sz="2400" dirty="0">
                <a:latin typeface="+mn-lt"/>
              </a:rPr>
              <a:t>La dyspnée de </a:t>
            </a:r>
            <a:r>
              <a:rPr lang="fr-CH" sz="2400" dirty="0" err="1">
                <a:latin typeface="+mn-lt"/>
              </a:rPr>
              <a:t>déventilation</a:t>
            </a:r>
            <a:r>
              <a:rPr lang="fr-CH" sz="2400" dirty="0">
                <a:latin typeface="+mn-lt"/>
              </a:rPr>
              <a:t> lors de BPCO sévère</a:t>
            </a: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CCCC2E89-5B52-1E40-B3C9-A5416B475A92}"/>
              </a:ext>
            </a:extLst>
          </p:cNvPr>
          <p:cNvSpPr>
            <a:spLocks noChangeShapeType="1"/>
          </p:cNvSpPr>
          <p:nvPr/>
        </p:nvSpPr>
        <p:spPr bwMode="auto">
          <a:xfrm>
            <a:off x="389812" y="3198413"/>
            <a:ext cx="11636188" cy="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fr-CH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42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9724704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3" y="915599"/>
            <a:ext cx="8718225" cy="4605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060" y="692696"/>
            <a:ext cx="8563297" cy="5014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5" name="ZoneTexte 6"/>
          <p:cNvSpPr txBox="1">
            <a:spLocks noChangeArrowheads="1"/>
          </p:cNvSpPr>
          <p:nvPr/>
        </p:nvSpPr>
        <p:spPr bwMode="auto">
          <a:xfrm>
            <a:off x="6677025" y="5899174"/>
            <a:ext cx="31178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CH" altLang="fr-FR" sz="1600" i="1" dirty="0"/>
              <a:t>D Adler et al, </a:t>
            </a:r>
            <a:r>
              <a:rPr lang="fr-CH" altLang="fr-FR" sz="1600" i="1" dirty="0" err="1"/>
              <a:t>Sleep</a:t>
            </a:r>
            <a:r>
              <a:rPr lang="fr-CH" altLang="fr-FR" sz="1600" i="1" dirty="0"/>
              <a:t> </a:t>
            </a:r>
            <a:r>
              <a:rPr lang="fr-CH" altLang="fr-FR" sz="1600" i="1" dirty="0" err="1"/>
              <a:t>Breath</a:t>
            </a:r>
            <a:r>
              <a:rPr lang="fr-CH" altLang="fr-FR" sz="1600" i="1" dirty="0"/>
              <a:t> 2012</a:t>
            </a:r>
          </a:p>
        </p:txBody>
      </p:sp>
    </p:spTree>
    <p:extLst>
      <p:ext uri="{BB962C8B-B14F-4D97-AF65-F5344CB8AC3E}">
        <p14:creationId xmlns:p14="http://schemas.microsoft.com/office/powerpoint/2010/main" val="911974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ZoneTexte 1"/>
          <p:cNvSpPr txBox="1">
            <a:spLocks noChangeArrowheads="1"/>
          </p:cNvSpPr>
          <p:nvPr/>
        </p:nvSpPr>
        <p:spPr bwMode="auto">
          <a:xfrm>
            <a:off x="6677025" y="5876925"/>
            <a:ext cx="31178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CH" altLang="fr-FR" sz="1600" i="1"/>
              <a:t>D Adler et al, Sleep Breath 2012</a:t>
            </a:r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864" y="147639"/>
            <a:ext cx="9058275" cy="656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e 6"/>
          <p:cNvGrpSpPr>
            <a:grpSpLocks/>
          </p:cNvGrpSpPr>
          <p:nvPr/>
        </p:nvGrpSpPr>
        <p:grpSpPr bwMode="auto">
          <a:xfrm>
            <a:off x="2409826" y="5233988"/>
            <a:ext cx="8258175" cy="666750"/>
            <a:chOff x="885825" y="5233987"/>
            <a:chExt cx="8258175" cy="666750"/>
          </a:xfrm>
        </p:grpSpPr>
        <p:sp>
          <p:nvSpPr>
            <p:cNvPr id="5" name="Ellipse 4"/>
            <p:cNvSpPr/>
            <p:nvPr/>
          </p:nvSpPr>
          <p:spPr>
            <a:xfrm>
              <a:off x="885825" y="5233987"/>
              <a:ext cx="714375" cy="66675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fr-CH"/>
            </a:p>
          </p:txBody>
        </p:sp>
        <p:sp>
          <p:nvSpPr>
            <p:cNvPr id="9" name="Ellipse 8"/>
            <p:cNvSpPr/>
            <p:nvPr/>
          </p:nvSpPr>
          <p:spPr>
            <a:xfrm>
              <a:off x="2095500" y="5233987"/>
              <a:ext cx="714375" cy="66675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fr-CH"/>
            </a:p>
          </p:txBody>
        </p:sp>
        <p:sp>
          <p:nvSpPr>
            <p:cNvPr id="10" name="Ellipse 9"/>
            <p:cNvSpPr/>
            <p:nvPr/>
          </p:nvSpPr>
          <p:spPr>
            <a:xfrm>
              <a:off x="3305175" y="5233987"/>
              <a:ext cx="714375" cy="66675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fr-CH"/>
            </a:p>
          </p:txBody>
        </p:sp>
        <p:sp>
          <p:nvSpPr>
            <p:cNvPr id="12" name="Ellipse 11"/>
            <p:cNvSpPr/>
            <p:nvPr/>
          </p:nvSpPr>
          <p:spPr>
            <a:xfrm>
              <a:off x="5219700" y="5233987"/>
              <a:ext cx="714375" cy="66675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fr-CH"/>
            </a:p>
          </p:txBody>
        </p:sp>
        <p:sp>
          <p:nvSpPr>
            <p:cNvPr id="13" name="Ellipse 12"/>
            <p:cNvSpPr/>
            <p:nvPr/>
          </p:nvSpPr>
          <p:spPr>
            <a:xfrm>
              <a:off x="6753225" y="5233987"/>
              <a:ext cx="714375" cy="66675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fr-CH"/>
            </a:p>
          </p:txBody>
        </p:sp>
        <p:sp>
          <p:nvSpPr>
            <p:cNvPr id="14" name="Ellipse 13"/>
            <p:cNvSpPr/>
            <p:nvPr/>
          </p:nvSpPr>
          <p:spPr>
            <a:xfrm>
              <a:off x="8258175" y="5233987"/>
              <a:ext cx="714375" cy="66675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fr-CH"/>
            </a:p>
          </p:txBody>
        </p:sp>
        <p:sp>
          <p:nvSpPr>
            <p:cNvPr id="6" name="Flèche vers le bas 5"/>
            <p:cNvSpPr/>
            <p:nvPr/>
          </p:nvSpPr>
          <p:spPr>
            <a:xfrm>
              <a:off x="1628775" y="5338762"/>
              <a:ext cx="161925" cy="4572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fr-CH"/>
            </a:p>
          </p:txBody>
        </p:sp>
        <p:sp>
          <p:nvSpPr>
            <p:cNvPr id="15" name="Flèche vers le bas 14"/>
            <p:cNvSpPr/>
            <p:nvPr/>
          </p:nvSpPr>
          <p:spPr>
            <a:xfrm flipV="1">
              <a:off x="2867025" y="5338762"/>
              <a:ext cx="161925" cy="4572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fr-CH"/>
            </a:p>
          </p:txBody>
        </p:sp>
        <p:sp>
          <p:nvSpPr>
            <p:cNvPr id="16" name="Flèche vers le bas 15"/>
            <p:cNvSpPr/>
            <p:nvPr/>
          </p:nvSpPr>
          <p:spPr>
            <a:xfrm>
              <a:off x="4105275" y="5338762"/>
              <a:ext cx="161925" cy="4572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fr-CH"/>
            </a:p>
          </p:txBody>
        </p:sp>
        <p:sp>
          <p:nvSpPr>
            <p:cNvPr id="17" name="Flèche vers le bas 16"/>
            <p:cNvSpPr/>
            <p:nvPr/>
          </p:nvSpPr>
          <p:spPr>
            <a:xfrm flipV="1">
              <a:off x="6019800" y="5338762"/>
              <a:ext cx="161925" cy="4572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fr-CH"/>
            </a:p>
          </p:txBody>
        </p:sp>
        <p:sp>
          <p:nvSpPr>
            <p:cNvPr id="18" name="Flèche vers le bas 17"/>
            <p:cNvSpPr/>
            <p:nvPr/>
          </p:nvSpPr>
          <p:spPr>
            <a:xfrm>
              <a:off x="7515225" y="5338762"/>
              <a:ext cx="161925" cy="4572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fr-CH"/>
            </a:p>
          </p:txBody>
        </p:sp>
        <p:sp>
          <p:nvSpPr>
            <p:cNvPr id="19" name="Flèche vers le bas 18"/>
            <p:cNvSpPr/>
            <p:nvPr/>
          </p:nvSpPr>
          <p:spPr>
            <a:xfrm>
              <a:off x="8982075" y="5338762"/>
              <a:ext cx="161925" cy="4572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fr-CH"/>
            </a:p>
          </p:txBody>
        </p:sp>
      </p:grpSp>
    </p:spTree>
    <p:extLst>
      <p:ext uri="{BB962C8B-B14F-4D97-AF65-F5344CB8AC3E}">
        <p14:creationId xmlns:p14="http://schemas.microsoft.com/office/powerpoint/2010/main" val="960683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13" y="1543050"/>
            <a:ext cx="476885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925" y="1881189"/>
            <a:ext cx="4362450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3" name="ZoneTexte 6"/>
          <p:cNvSpPr txBox="1">
            <a:spLocks noChangeArrowheads="1"/>
          </p:cNvSpPr>
          <p:nvPr/>
        </p:nvSpPr>
        <p:spPr bwMode="auto">
          <a:xfrm>
            <a:off x="6677025" y="5676900"/>
            <a:ext cx="31178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CH" altLang="fr-FR" sz="1600" i="1"/>
              <a:t>D Adler et al, Sleep Breath 2012</a:t>
            </a:r>
          </a:p>
        </p:txBody>
      </p:sp>
    </p:spTree>
    <p:extLst>
      <p:ext uri="{BB962C8B-B14F-4D97-AF65-F5344CB8AC3E}">
        <p14:creationId xmlns:p14="http://schemas.microsoft.com/office/powerpoint/2010/main" val="14207531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8FF563C-2473-674D-A5BB-F5FE5CF33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46</a:t>
            </a:fld>
            <a:endParaRPr lang="fr-CH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0F14214-E897-A342-B877-3877B5DC7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190" y="500496"/>
            <a:ext cx="7137400" cy="14605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4674415-DA75-D346-A876-977863B274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3991" y="5751512"/>
            <a:ext cx="7239000" cy="7874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571F54C-EB4F-CC48-AA35-2D1D595F7D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981" y="1899229"/>
            <a:ext cx="5922999" cy="317153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4FD1DF-13E2-A245-AEC2-04A4C21769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0399" y="1708725"/>
            <a:ext cx="5512592" cy="3093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5854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8FF563C-2473-674D-A5BB-F5FE5CF33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47</a:t>
            </a:fld>
            <a:endParaRPr lang="fr-CH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B9F4D0-E953-994A-AD27-B906CABF6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982" y="678615"/>
            <a:ext cx="9301018" cy="5409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7360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0D64273-6D6B-2942-BED1-43E579E29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48</a:t>
            </a:fld>
            <a:endParaRPr lang="fr-CH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D01637-00A2-F34B-A7AD-A2E8A92BA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4385" y="101599"/>
            <a:ext cx="6858305" cy="6650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49540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8DC7EA2-F851-3842-81E1-A3ECC595D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49</a:t>
            </a:fld>
            <a:endParaRPr lang="fr-CH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E139DB6-46B4-E14A-BF60-B3099E7FC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707" y="825910"/>
            <a:ext cx="10104945" cy="487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49021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058" y="595189"/>
            <a:ext cx="7173884" cy="101608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1758" y="2743200"/>
            <a:ext cx="2950025" cy="210716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492911"/>
            <a:ext cx="4369048" cy="311840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4974" y="6122399"/>
            <a:ext cx="5147541" cy="286543"/>
          </a:xfrm>
          <a:prstGeom prst="rect">
            <a:avLst/>
          </a:prstGeom>
        </p:spPr>
      </p:pic>
      <p:sp>
        <p:nvSpPr>
          <p:cNvPr id="7" name="Line 4">
            <a:extLst>
              <a:ext uri="{FF2B5EF4-FFF2-40B4-BE49-F238E27FC236}">
                <a16:creationId xmlns:a16="http://schemas.microsoft.com/office/drawing/2014/main" id="{CCCC2E89-5B52-1E40-B3C9-A5416B475A92}"/>
              </a:ext>
            </a:extLst>
          </p:cNvPr>
          <p:cNvSpPr>
            <a:spLocks noChangeShapeType="1"/>
          </p:cNvSpPr>
          <p:nvPr/>
        </p:nvSpPr>
        <p:spPr bwMode="auto">
          <a:xfrm>
            <a:off x="389812" y="2021366"/>
            <a:ext cx="11636188" cy="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fr-CH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50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1875341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742488"/>
            <a:ext cx="9144000" cy="5373024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51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07799029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689" y="0"/>
            <a:ext cx="6670623" cy="6858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7976" y="0"/>
            <a:ext cx="7276049" cy="685800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52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371046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F28CD7-DC2E-E845-A9ED-7D74D408B4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9800" y="1597987"/>
            <a:ext cx="7772400" cy="96807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+mn-lt"/>
              </a:rPr>
              <a:t>BPCO et ventilation noninvasive au long </a:t>
            </a:r>
            <a:r>
              <a:rPr lang="en-US" sz="2400" dirty="0" err="1">
                <a:latin typeface="+mn-lt"/>
              </a:rPr>
              <a:t>cours</a:t>
            </a:r>
            <a:r>
              <a:rPr lang="en-US" sz="2400" dirty="0">
                <a:latin typeface="+mn-lt"/>
              </a:rPr>
              <a:t>: 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les phenotypes </a:t>
            </a:r>
            <a:r>
              <a:rPr lang="en-US" sz="2400" dirty="0" err="1">
                <a:latin typeface="+mn-lt"/>
              </a:rPr>
              <a:t>ont-ils</a:t>
            </a:r>
            <a:r>
              <a:rPr lang="en-US" sz="2400" dirty="0">
                <a:latin typeface="+mn-lt"/>
              </a:rPr>
              <a:t> un impact sur la </a:t>
            </a:r>
            <a:r>
              <a:rPr lang="en-US" sz="2400" dirty="0" err="1">
                <a:latin typeface="+mn-lt"/>
              </a:rPr>
              <a:t>survie</a:t>
            </a:r>
            <a:r>
              <a:rPr lang="en-US" sz="2400" dirty="0">
                <a:latin typeface="+mn-lt"/>
              </a:rPr>
              <a:t>?</a:t>
            </a:r>
            <a:endParaRPr lang="fr-CH" sz="2400" dirty="0">
              <a:latin typeface="+mn-lt"/>
            </a:endParaRPr>
          </a:p>
        </p:txBody>
      </p:sp>
      <p:sp>
        <p:nvSpPr>
          <p:cNvPr id="9" name="Line 4">
            <a:extLst>
              <a:ext uri="{FF2B5EF4-FFF2-40B4-BE49-F238E27FC236}">
                <a16:creationId xmlns:a16="http://schemas.microsoft.com/office/drawing/2014/main" id="{CCCC2E89-5B52-1E40-B3C9-A5416B475A9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294" y="2614114"/>
            <a:ext cx="11636188" cy="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fr-CH"/>
          </a:p>
        </p:txBody>
      </p:sp>
      <p:pic>
        <p:nvPicPr>
          <p:cNvPr id="11" name="Picture 4" descr="A370325_1_En_1_Fig2_HTML.gif">
            <a:extLst>
              <a:ext uri="{FF2B5EF4-FFF2-40B4-BE49-F238E27FC236}">
                <a16:creationId xmlns:a16="http://schemas.microsoft.com/office/drawing/2014/main" id="{9071BEE5-0A69-2631-473C-BA122BDD1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100" y="3632007"/>
            <a:ext cx="3659717" cy="2434507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024952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08DFC82-0DB7-7A41-9504-943CC3E83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476250"/>
            <a:ext cx="6870700" cy="2438400"/>
          </a:xfrm>
          <a:prstGeom prst="rect">
            <a:avLst/>
          </a:prstGeom>
        </p:spPr>
      </p:pic>
      <p:sp>
        <p:nvSpPr>
          <p:cNvPr id="8" name="Line 4">
            <a:extLst>
              <a:ext uri="{FF2B5EF4-FFF2-40B4-BE49-F238E27FC236}">
                <a16:creationId xmlns:a16="http://schemas.microsoft.com/office/drawing/2014/main" id="{55A98B93-BCC0-C348-8795-51BC0FAA6697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906" y="3252594"/>
            <a:ext cx="11636188" cy="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fr-CH"/>
          </a:p>
        </p:txBody>
      </p:sp>
      <p:pic>
        <p:nvPicPr>
          <p:cNvPr id="9" name="Picture 4" descr="A370325_1_En_1_Fig2_HTML.gif">
            <a:extLst>
              <a:ext uri="{FF2B5EF4-FFF2-40B4-BE49-F238E27FC236}">
                <a16:creationId xmlns:a16="http://schemas.microsoft.com/office/drawing/2014/main" id="{427F2ED0-666D-C642-B8E9-BDB4BE4F6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100" y="3632007"/>
            <a:ext cx="3659717" cy="2434507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1E55A4D-4884-7205-41B3-6788CA236FEE}"/>
              </a:ext>
            </a:extLst>
          </p:cNvPr>
          <p:cNvSpPr txBox="1"/>
          <p:nvPr/>
        </p:nvSpPr>
        <p:spPr>
          <a:xfrm>
            <a:off x="855406" y="5230761"/>
            <a:ext cx="1821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/>
              <a:t>Respiration, 2022</a:t>
            </a:r>
          </a:p>
        </p:txBody>
      </p:sp>
    </p:spTree>
    <p:extLst>
      <p:ext uri="{BB962C8B-B14F-4D97-AF65-F5344CB8AC3E}">
        <p14:creationId xmlns:p14="http://schemas.microsoft.com/office/powerpoint/2010/main" val="30102402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EC7A360-A12F-B644-8B1D-3D826FAF49C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863569" y="172278"/>
            <a:ext cx="8367109" cy="64008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15CEDBF-E9E3-2143-AD9D-ED6C6BC8B32D}"/>
              </a:ext>
            </a:extLst>
          </p:cNvPr>
          <p:cNvSpPr txBox="1"/>
          <p:nvPr/>
        </p:nvSpPr>
        <p:spPr>
          <a:xfrm>
            <a:off x="7549433" y="6334539"/>
            <a:ext cx="3204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i="1" dirty="0"/>
              <a:t>Janssens et al, Respiration, 2022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55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49304317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9F527D-B3CD-B74E-A693-2B84C2650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192" y="365126"/>
            <a:ext cx="10868608" cy="866516"/>
          </a:xfrm>
        </p:spPr>
        <p:txBody>
          <a:bodyPr>
            <a:normAutofit/>
          </a:bodyPr>
          <a:lstStyle/>
          <a:p>
            <a:r>
              <a:rPr lang="fr-CH" sz="2400" dirty="0">
                <a:latin typeface="+mn-lt"/>
              </a:rPr>
              <a:t>Méthodes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C067EF7C-A6F0-7147-B30D-E0A237990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192" y="1443070"/>
            <a:ext cx="11157857" cy="450053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CH" sz="2000" dirty="0"/>
              <a:t>Analyse en classes latentes («Latent class </a:t>
            </a:r>
            <a:r>
              <a:rPr lang="fr-CH" sz="2000" dirty="0" err="1"/>
              <a:t>analysis</a:t>
            </a:r>
            <a:r>
              <a:rPr lang="fr-CH" sz="2000" dirty="0"/>
              <a:t>»); </a:t>
            </a:r>
          </a:p>
          <a:p>
            <a:pPr>
              <a:lnSpc>
                <a:spcPct val="150000"/>
              </a:lnSpc>
            </a:pPr>
            <a:r>
              <a:rPr lang="fr-CH" sz="2000" dirty="0"/>
              <a:t>Régression logistique permettant de classer les patients selon les phénotypes établis</a:t>
            </a:r>
          </a:p>
          <a:p>
            <a:pPr>
              <a:lnSpc>
                <a:spcPct val="150000"/>
              </a:lnSpc>
            </a:pPr>
            <a:r>
              <a:rPr lang="fr-CH" sz="2000" dirty="0"/>
              <a:t>Comparaison entre groupes des variables sélectionnées</a:t>
            </a:r>
          </a:p>
          <a:p>
            <a:pPr>
              <a:lnSpc>
                <a:spcPct val="150000"/>
              </a:lnSpc>
            </a:pPr>
            <a:r>
              <a:rPr lang="fr-CH" sz="2000" dirty="0"/>
              <a:t>Analyse comparative de la survie des n groupes (extension de l’observation des patients de la «Geneva Lake </a:t>
            </a:r>
            <a:r>
              <a:rPr lang="fr-CH" sz="2000" dirty="0" err="1"/>
              <a:t>Study</a:t>
            </a:r>
            <a:r>
              <a:rPr lang="fr-CH" sz="2000" dirty="0"/>
              <a:t>» sur un minimum de 2 ans ; courbes de Kaplan Meier et «log-</a:t>
            </a:r>
            <a:r>
              <a:rPr lang="fr-CH" sz="2000" dirty="0" err="1"/>
              <a:t>rank</a:t>
            </a:r>
            <a:r>
              <a:rPr lang="fr-CH" sz="2000" dirty="0"/>
              <a:t> test»)</a:t>
            </a:r>
          </a:p>
          <a:p>
            <a:pPr>
              <a:lnSpc>
                <a:spcPct val="150000"/>
              </a:lnSpc>
            </a:pPr>
            <a:r>
              <a:rPr lang="fr-CH" sz="2000" dirty="0"/>
              <a:t>Analyse de risques compétitifs («</a:t>
            </a:r>
            <a:r>
              <a:rPr lang="fr-CH" sz="2000" dirty="0" err="1"/>
              <a:t>Competitive</a:t>
            </a:r>
            <a:r>
              <a:rPr lang="fr-CH" sz="2000" dirty="0"/>
              <a:t> </a:t>
            </a:r>
            <a:r>
              <a:rPr lang="fr-CH" sz="2000" dirty="0" err="1"/>
              <a:t>risk</a:t>
            </a:r>
            <a:r>
              <a:rPr lang="fr-CH" sz="2000" dirty="0"/>
              <a:t> </a:t>
            </a:r>
            <a:r>
              <a:rPr lang="fr-CH" sz="2000" dirty="0" err="1"/>
              <a:t>analysis</a:t>
            </a:r>
            <a:r>
              <a:rPr lang="fr-CH" sz="2000" dirty="0"/>
              <a:t>») pour comparer la part respective des décès et des autres causes d’arrêt de la VNI</a:t>
            </a:r>
          </a:p>
          <a:p>
            <a:pPr>
              <a:lnSpc>
                <a:spcPct val="150000"/>
              </a:lnSpc>
            </a:pPr>
            <a:endParaRPr lang="fr-CH" sz="2000" dirty="0"/>
          </a:p>
        </p:txBody>
      </p:sp>
      <p:sp>
        <p:nvSpPr>
          <p:cNvPr id="8" name="Line 4">
            <a:extLst>
              <a:ext uri="{FF2B5EF4-FFF2-40B4-BE49-F238E27FC236}">
                <a16:creationId xmlns:a16="http://schemas.microsoft.com/office/drawing/2014/main" id="{C1E3BE77-F18F-624A-809E-4F679A7F90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24312"/>
            <a:ext cx="11636188" cy="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fr-CH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56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2124807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6679143-4849-804D-96DE-F19442653E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77" y="342899"/>
            <a:ext cx="11851423" cy="611205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F137D59-1E5F-8C1E-D4E3-40C96FAC5192}"/>
              </a:ext>
            </a:extLst>
          </p:cNvPr>
          <p:cNvSpPr/>
          <p:nvPr/>
        </p:nvSpPr>
        <p:spPr>
          <a:xfrm>
            <a:off x="10648335" y="2133600"/>
            <a:ext cx="1229033" cy="438150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9EFDC1-9A73-82A2-D9CB-53B613BF7AC9}"/>
              </a:ext>
            </a:extLst>
          </p:cNvPr>
          <p:cNvSpPr/>
          <p:nvPr/>
        </p:nvSpPr>
        <p:spPr>
          <a:xfrm>
            <a:off x="183822" y="4316361"/>
            <a:ext cx="2050067" cy="2261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3F7372-8824-30C7-0E52-06D66793D618}"/>
              </a:ext>
            </a:extLst>
          </p:cNvPr>
          <p:cNvSpPr/>
          <p:nvPr/>
        </p:nvSpPr>
        <p:spPr>
          <a:xfrm>
            <a:off x="183822" y="2618002"/>
            <a:ext cx="2355891" cy="2261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A64918-BF86-F31C-9412-01974F40C4D4}"/>
              </a:ext>
            </a:extLst>
          </p:cNvPr>
          <p:cNvSpPr/>
          <p:nvPr/>
        </p:nvSpPr>
        <p:spPr>
          <a:xfrm>
            <a:off x="173662" y="2130322"/>
            <a:ext cx="2355891" cy="2261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65927143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9D2F63-7F2F-D44A-A507-3CAB1B1813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284" y="646059"/>
            <a:ext cx="10910166" cy="403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1875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F6EC54F-5669-804C-B44B-5983C3155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156" y="-5909"/>
            <a:ext cx="9886950" cy="6804266"/>
          </a:xfrm>
          <a:prstGeom prst="rect">
            <a:avLst/>
          </a:prstGeom>
        </p:spPr>
      </p:pic>
      <p:pic>
        <p:nvPicPr>
          <p:cNvPr id="2" name="Picture 4" descr="A370325_1_En_1_Fig2_HTML.gif">
            <a:extLst>
              <a:ext uri="{FF2B5EF4-FFF2-40B4-BE49-F238E27FC236}">
                <a16:creationId xmlns:a16="http://schemas.microsoft.com/office/drawing/2014/main" id="{5CC4B711-B051-CEAC-6CD7-C035AD35E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0261" y="157302"/>
            <a:ext cx="2557051" cy="170099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5399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F27A0E7-B0EA-6444-9524-0D4394DDD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9475"/>
            <a:ext cx="10515600" cy="759187"/>
          </a:xfrm>
        </p:spPr>
        <p:txBody>
          <a:bodyPr>
            <a:normAutofit/>
          </a:bodyPr>
          <a:lstStyle/>
          <a:p>
            <a:r>
              <a:rPr lang="fr-CH" sz="2400" dirty="0">
                <a:latin typeface="+mn-lt"/>
              </a:rPr>
              <a:t>Conclusions de l’analyse des </a:t>
            </a:r>
            <a:r>
              <a:rPr lang="fr-CH" sz="2400" dirty="0" err="1">
                <a:latin typeface="+mn-lt"/>
              </a:rPr>
              <a:t>phenotypes</a:t>
            </a:r>
            <a:r>
              <a:rPr lang="fr-CH" sz="2400" dirty="0">
                <a:latin typeface="+mn-lt"/>
              </a:rPr>
              <a:t> de BPCO sous VNI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490CBC-BAEF-FF44-B8CD-4CB0BC28E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522" y="1905001"/>
            <a:ext cx="11316478" cy="401955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CH" sz="2000" dirty="0"/>
              <a:t>Sur la base d’un large collectif de sujets BPCO en état clinique stable sous VNI au long cours, 2 phénotypes ont pu être identifiés (BPCO «respiratoire» vs «systémique») par analyse en classes latentes </a:t>
            </a:r>
          </a:p>
          <a:p>
            <a:pPr>
              <a:lnSpc>
                <a:spcPct val="150000"/>
              </a:lnSpc>
            </a:pPr>
            <a:r>
              <a:rPr lang="fr-CH" sz="2000" dirty="0"/>
              <a:t>Une régression logistique permet de classifier les patients dans l’une de ces 2 catégories avec un niveau de performance élevé (97%) . L’équation a été validée dans un collectif de 348 patients au Portugal* </a:t>
            </a:r>
          </a:p>
          <a:p>
            <a:pPr>
              <a:lnSpc>
                <a:spcPct val="150000"/>
              </a:lnSpc>
            </a:pPr>
            <a:r>
              <a:rPr lang="fr-CH" sz="2000" dirty="0"/>
              <a:t>L’appartenance à l’un ou l’autre de ces phénotypes est associé à une différence significative en termes de suivie.</a:t>
            </a:r>
          </a:p>
          <a:p>
            <a:pPr>
              <a:lnSpc>
                <a:spcPct val="150000"/>
              </a:lnSpc>
            </a:pPr>
            <a:r>
              <a:rPr lang="fr-CH" sz="2000" dirty="0"/>
              <a:t>Cette analyse doit être validée dans d’autres collectifs afin d’en confirmer la pertinence clinique </a:t>
            </a:r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05D9BFA0-B2E1-7B4C-AE71-9119F19539D4}"/>
              </a:ext>
            </a:extLst>
          </p:cNvPr>
          <p:cNvSpPr>
            <a:spLocks noChangeShapeType="1"/>
          </p:cNvSpPr>
          <p:nvPr/>
        </p:nvSpPr>
        <p:spPr bwMode="auto">
          <a:xfrm>
            <a:off x="171450" y="1638662"/>
            <a:ext cx="11636188" cy="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fr-CH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60</a:t>
            </a:fld>
            <a:endParaRPr lang="fr-CH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C4AF821-2CFD-D71A-6821-FBB6CEAA7BDE}"/>
              </a:ext>
            </a:extLst>
          </p:cNvPr>
          <p:cNvSpPr txBox="1"/>
          <p:nvPr/>
        </p:nvSpPr>
        <p:spPr>
          <a:xfrm>
            <a:off x="838200" y="6258027"/>
            <a:ext cx="4697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/>
              <a:t>* C Ribeiro et al, 2024, version révisée soumise</a:t>
            </a:r>
          </a:p>
        </p:txBody>
      </p:sp>
    </p:spTree>
    <p:extLst>
      <p:ext uri="{BB962C8B-B14F-4D97-AF65-F5344CB8AC3E}">
        <p14:creationId xmlns:p14="http://schemas.microsoft.com/office/powerpoint/2010/main" val="269628938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AE05745-443E-764E-9A8F-1B671A12B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61</a:t>
            </a:fld>
            <a:endParaRPr lang="fr-CH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58132EB-6F14-B04B-8B7F-7149238EBF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559" y="346364"/>
            <a:ext cx="5397500" cy="127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E02675B-6848-C748-9A6B-170DC2133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559" y="1821592"/>
            <a:ext cx="3663373" cy="453475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1087561-7CCA-DF44-8B18-402D58B0F8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2049" y="1816223"/>
            <a:ext cx="4679951" cy="454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845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AE05745-443E-764E-9A8F-1B671A12B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62</a:t>
            </a:fld>
            <a:endParaRPr lang="fr-CH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B9C4044-3F83-5F49-B659-B940602BC0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73" y="32241"/>
            <a:ext cx="5616863" cy="674323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AFC3F3-6747-F74D-9521-4AB9E38545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2489" y="101601"/>
            <a:ext cx="5261991" cy="663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50948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AE05745-443E-764E-9A8F-1B671A12B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63</a:t>
            </a:fld>
            <a:endParaRPr lang="fr-CH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FD23287-0654-EA4F-84FF-1D9B77C5D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4373" y="323273"/>
            <a:ext cx="8584822" cy="588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8017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AE05745-443E-764E-9A8F-1B671A12B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64</a:t>
            </a:fld>
            <a:endParaRPr lang="fr-CH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0B58581-09EB-7549-AEC0-CA8962BE1C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68" y="270741"/>
            <a:ext cx="6108700" cy="17907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964B2D1-717E-844D-BE84-BDA9C474F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654" y="2189018"/>
            <a:ext cx="2336800" cy="1524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B875C98-78C3-144E-B89C-F30A6B9E6C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217" y="2030872"/>
            <a:ext cx="10319327" cy="469060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2C7AD9-8C54-8F42-A644-C30CF75BAE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4007" y="3025184"/>
            <a:ext cx="4507668" cy="296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50510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21EA6B-9C88-F21E-8FBB-E6DF93AA1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2400" dirty="0">
                <a:latin typeface="+mn-lt"/>
              </a:rPr>
              <a:t>En résumé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438F16-EBE8-7EC4-F818-07F178179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607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CH" sz="2000" dirty="0"/>
              <a:t>BPCO: groupe étiologique d’importance majeure dans la VNBI au long cours</a:t>
            </a:r>
          </a:p>
          <a:p>
            <a:pPr>
              <a:lnSpc>
                <a:spcPct val="150000"/>
              </a:lnSpc>
            </a:pPr>
            <a:r>
              <a:rPr lang="fr-CH" sz="2000" dirty="0"/>
              <a:t>Validation récente du bénéfice (EFR, QVLS, hospitalisations, survie..)</a:t>
            </a:r>
          </a:p>
          <a:p>
            <a:pPr>
              <a:lnSpc>
                <a:spcPct val="150000"/>
              </a:lnSpc>
            </a:pPr>
            <a:r>
              <a:rPr lang="fr-CH" sz="2000" dirty="0"/>
              <a:t>L’aide inspiratoire doit être suffisante pour corriger la capnie ou au moins la diminuer de 20% par rapport à la valeur initiale</a:t>
            </a:r>
          </a:p>
          <a:p>
            <a:pPr>
              <a:lnSpc>
                <a:spcPct val="150000"/>
              </a:lnSpc>
            </a:pPr>
            <a:r>
              <a:rPr lang="fr-CH" sz="2000" dirty="0"/>
              <a:t>La plupart du temps: VDNP, Mode ST, TI court, montée en pression rapide, cyclage rapide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D7FAC3-683B-D30B-1DB3-6459B4D1F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65</a:t>
            </a:fld>
            <a:endParaRPr lang="fr-CH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94070F5D-AF32-9EA6-3882-7D9D8C1799C7}"/>
              </a:ext>
            </a:extLst>
          </p:cNvPr>
          <p:cNvSpPr>
            <a:spLocks noChangeShapeType="1"/>
          </p:cNvSpPr>
          <p:nvPr/>
        </p:nvSpPr>
        <p:spPr bwMode="auto">
          <a:xfrm>
            <a:off x="171450" y="1461681"/>
            <a:ext cx="11636188" cy="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15568322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</p:spPr>
      </p:pic>
      <p:sp>
        <p:nvSpPr>
          <p:cNvPr id="7" name="ZoneTexte 6"/>
          <p:cNvSpPr txBox="1"/>
          <p:nvPr/>
        </p:nvSpPr>
        <p:spPr>
          <a:xfrm>
            <a:off x="5375920" y="1340768"/>
            <a:ext cx="3148106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CH" sz="2000" i="1" dirty="0">
                <a:latin typeface="Calibri" pitchFamily="34" charset="0"/>
              </a:rPr>
              <a:t>Merci pour votre attention..!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66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454540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339850"/>
            <a:ext cx="9144000" cy="456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03" name="ZoneTexte 3"/>
          <p:cNvSpPr txBox="1">
            <a:spLocks noChangeArrowheads="1"/>
          </p:cNvSpPr>
          <p:nvPr/>
        </p:nvSpPr>
        <p:spPr bwMode="auto">
          <a:xfrm>
            <a:off x="6770688" y="6005514"/>
            <a:ext cx="33829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P </a:t>
            </a:r>
            <a:r>
              <a:rPr lang="en-US" i="1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Pasquina</a:t>
            </a:r>
            <a:r>
              <a:rPr lang="en-US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 et al; </a:t>
            </a:r>
            <a:r>
              <a:rPr lang="en-US" i="1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Respirology</a:t>
            </a:r>
            <a:r>
              <a:rPr lang="en-US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 2011</a:t>
            </a:r>
          </a:p>
        </p:txBody>
      </p:sp>
      <p:sp>
        <p:nvSpPr>
          <p:cNvPr id="5" name="Rectangle 4"/>
          <p:cNvSpPr/>
          <p:nvPr/>
        </p:nvSpPr>
        <p:spPr>
          <a:xfrm>
            <a:off x="1660526" y="3467101"/>
            <a:ext cx="8848725" cy="61436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448050" y="1704975"/>
            <a:ext cx="1314450" cy="32004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67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738346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187" y="0"/>
            <a:ext cx="5542349" cy="679262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061" y="0"/>
            <a:ext cx="6367941" cy="6801213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68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898103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E2F45F4-7C08-CF48-A7D3-23B181AE5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74" y="-1101"/>
            <a:ext cx="5854915" cy="6859101"/>
          </a:xfrm>
          <a:prstGeom prst="rect">
            <a:avLst/>
          </a:prstGeom>
        </p:spPr>
      </p:pic>
      <p:pic>
        <p:nvPicPr>
          <p:cNvPr id="7" name="Image 6" descr="2007-5-27-obesity.300.52596077.jpg">
            <a:extLst>
              <a:ext uri="{FF2B5EF4-FFF2-40B4-BE49-F238E27FC236}">
                <a16:creationId xmlns:a16="http://schemas.microsoft.com/office/drawing/2014/main" id="{9A15C327-1D06-7244-A8FC-9A87FEA54E5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83447" y="2347002"/>
            <a:ext cx="1614100" cy="1081447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513C66A-CF4F-2E4D-A928-30AEC82617A5}"/>
              </a:ext>
            </a:extLst>
          </p:cNvPr>
          <p:cNvSpPr txBox="1"/>
          <p:nvPr/>
        </p:nvSpPr>
        <p:spPr>
          <a:xfrm>
            <a:off x="9188824" y="6069106"/>
            <a:ext cx="2255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/>
              <a:t>C </a:t>
            </a:r>
            <a:r>
              <a:rPr lang="fr-FR" i="1" dirty="0" err="1"/>
              <a:t>Cantero</a:t>
            </a:r>
            <a:r>
              <a:rPr lang="fr-FR" i="1" dirty="0"/>
              <a:t>, </a:t>
            </a:r>
            <a:r>
              <a:rPr lang="fr-FR" i="1" dirty="0" err="1"/>
              <a:t>Chest</a:t>
            </a:r>
            <a:r>
              <a:rPr lang="fr-FR" i="1" dirty="0"/>
              <a:t> 2020</a:t>
            </a:r>
          </a:p>
        </p:txBody>
      </p:sp>
      <p:pic>
        <p:nvPicPr>
          <p:cNvPr id="9" name="Picture 4" descr="A370325_1_En_1_Fig2_HTML.gif">
            <a:extLst>
              <a:ext uri="{FF2B5EF4-FFF2-40B4-BE49-F238E27FC236}">
                <a16:creationId xmlns:a16="http://schemas.microsoft.com/office/drawing/2014/main" id="{6FE0F6D3-B893-6741-BF6B-2118C6A47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8874" y="609599"/>
            <a:ext cx="2389843" cy="158976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46CFD-3686-564B-9053-E7D3C2D43B37}" type="slidenum">
              <a:rPr lang="fr-CH" smtClean="0"/>
              <a:t>69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27689196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8E1D2DE8-E698-C745-BC18-E9719F453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999" y="138165"/>
            <a:ext cx="10614049" cy="6548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1811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3264</TotalTime>
  <Words>1350</Words>
  <Application>Microsoft Office PowerPoint</Application>
  <PresentationFormat>Grand écran</PresentationFormat>
  <Paragraphs>182</Paragraphs>
  <Slides>70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70</vt:i4>
      </vt:variant>
    </vt:vector>
  </HeadingPairs>
  <TitlesOfParts>
    <vt:vector size="75" baseType="lpstr">
      <vt:lpstr>Arial</vt:lpstr>
      <vt:lpstr>Calibri</vt:lpstr>
      <vt:lpstr>Calibri Light</vt:lpstr>
      <vt:lpstr>Times</vt:lpstr>
      <vt:lpstr>Thème Office</vt:lpstr>
      <vt:lpstr>Présentation PowerPoint</vt:lpstr>
      <vt:lpstr>VNI et BPCO: qu’en est-il en 2024?</vt:lpstr>
      <vt:lpstr>Présentation PowerPoint</vt:lpstr>
      <vt:lpstr>Présentation PowerPoint</vt:lpstr>
      <vt:lpstr>Présentation PowerPoint</vt:lpstr>
      <vt:lpstr>Contraintes physiologiques liées à la BPCO</vt:lpstr>
      <vt:lpstr>Présentation PowerPoint</vt:lpstr>
      <vt:lpstr>Présentation PowerPoint</vt:lpstr>
      <vt:lpstr>Que nous dit la littérature?  Revue des études les plus importantes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 point en 2014…..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Lors de BPCO hypercapnique, la littérature récente:</vt:lpstr>
      <vt:lpstr>VNI et BPCO: contraintes physiologiques</vt:lpstr>
      <vt:lpstr>Résumé du paramétrage lors de BPCO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La dyspnée de déventilation lors de BPCO sévère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BPCO et ventilation noninvasive au long cours:  les phenotypes ont-ils un impact sur la survie?</vt:lpstr>
      <vt:lpstr>Présentation PowerPoint</vt:lpstr>
      <vt:lpstr>Présentation PowerPoint</vt:lpstr>
      <vt:lpstr>Méthodes</vt:lpstr>
      <vt:lpstr>Présentation PowerPoint</vt:lpstr>
      <vt:lpstr>Présentation PowerPoint</vt:lpstr>
      <vt:lpstr>Présentation PowerPoint</vt:lpstr>
      <vt:lpstr>Conclusions de l’analyse des phenotypes de BPCO sous VNI</vt:lpstr>
      <vt:lpstr>Présentation PowerPoint</vt:lpstr>
      <vt:lpstr>Présentation PowerPoint</vt:lpstr>
      <vt:lpstr>Présentation PowerPoint</vt:lpstr>
      <vt:lpstr>Présentation PowerPoint</vt:lpstr>
      <vt:lpstr>En résumé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Actualités en ventilation non-invasive</dc:title>
  <dc:creator>Jean-Paul Janssens</dc:creator>
  <cp:lastModifiedBy>Jean-Paul Janssens</cp:lastModifiedBy>
  <cp:revision>52</cp:revision>
  <dcterms:created xsi:type="dcterms:W3CDTF">2018-05-05T16:56:10Z</dcterms:created>
  <dcterms:modified xsi:type="dcterms:W3CDTF">2024-09-26T16:02:40Z</dcterms:modified>
</cp:coreProperties>
</file>